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75" r:id="rId5"/>
    <p:sldId id="276" r:id="rId6"/>
    <p:sldId id="272" r:id="rId7"/>
    <p:sldId id="273" r:id="rId8"/>
    <p:sldId id="261" r:id="rId9"/>
    <p:sldId id="262" r:id="rId10"/>
    <p:sldId id="263" r:id="rId11"/>
    <p:sldId id="264" r:id="rId12"/>
    <p:sldId id="265" r:id="rId13"/>
    <p:sldId id="266" r:id="rId14"/>
    <p:sldId id="267" r:id="rId15"/>
    <p:sldId id="274" r:id="rId16"/>
    <p:sldId id="268" r:id="rId17"/>
    <p:sldId id="271" r:id="rId18"/>
  </p:sldIdLst>
  <p:sldSz cx="9144000" cy="6858000" type="screen4x3"/>
  <p:notesSz cx="6797675" cy="9926638"/>
  <p:defaultTextStyle>
    <a:defPPr>
      <a:defRPr lang="ja-JP"/>
    </a:defPPr>
    <a:lvl1pPr algn="l" rtl="0" fontAlgn="base">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1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008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1" autoAdjust="0"/>
    <p:restoredTop sz="94627" autoAdjust="0"/>
  </p:normalViewPr>
  <p:slideViewPr>
    <p:cSldViewPr snapToGrid="0">
      <p:cViewPr varScale="1">
        <p:scale>
          <a:sx n="81" d="100"/>
          <a:sy n="81" d="100"/>
        </p:scale>
        <p:origin x="149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1C6B8CB-C9F6-AD54-0075-E91B1D23FD85}"/>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algn="l" defTabSz="920750">
              <a:defRPr sz="1200">
                <a:latin typeface="Arial" charset="0"/>
                <a:ea typeface="ＭＳ Ｐゴシック" pitchFamily="50" charset="-128"/>
              </a:defRPr>
            </a:lvl1pPr>
          </a:lstStyle>
          <a:p>
            <a:pPr>
              <a:defRPr/>
            </a:pPr>
            <a:endParaRPr lang="en-US" altLang="ja-JP"/>
          </a:p>
        </p:txBody>
      </p:sp>
      <p:sp>
        <p:nvSpPr>
          <p:cNvPr id="46083" name="Rectangle 3">
            <a:extLst>
              <a:ext uri="{FF2B5EF4-FFF2-40B4-BE49-F238E27FC236}">
                <a16:creationId xmlns:a16="http://schemas.microsoft.com/office/drawing/2014/main" id="{9CCA1B38-8996-2B08-FB0E-613EAED728A2}"/>
              </a:ext>
            </a:extLst>
          </p:cNvPr>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lvl1pPr algn="r" defTabSz="920750">
              <a:defRPr sz="1200">
                <a:latin typeface="Arial" charset="0"/>
                <a:ea typeface="ＭＳ Ｐゴシック" pitchFamily="50" charset="-128"/>
              </a:defRPr>
            </a:lvl1pPr>
          </a:lstStyle>
          <a:p>
            <a:pPr>
              <a:defRPr/>
            </a:pPr>
            <a:endParaRPr lang="en-US" altLang="ja-JP"/>
          </a:p>
        </p:txBody>
      </p:sp>
      <p:sp>
        <p:nvSpPr>
          <p:cNvPr id="19460" name="Rectangle 4">
            <a:extLst>
              <a:ext uri="{FF2B5EF4-FFF2-40B4-BE49-F238E27FC236}">
                <a16:creationId xmlns:a16="http://schemas.microsoft.com/office/drawing/2014/main" id="{EE082252-10E3-09C9-8B32-7864E62CAADB}"/>
              </a:ext>
            </a:extLst>
          </p:cNvPr>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a:extLst>
              <a:ext uri="{FF2B5EF4-FFF2-40B4-BE49-F238E27FC236}">
                <a16:creationId xmlns:a16="http://schemas.microsoft.com/office/drawing/2014/main" id="{51703489-320E-A541-7DF6-945E1DDE1EDF}"/>
              </a:ext>
            </a:extLst>
          </p:cNvPr>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2108" tIns="46054" rIns="92108" bIns="4605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6086" name="Rectangle 6">
            <a:extLst>
              <a:ext uri="{FF2B5EF4-FFF2-40B4-BE49-F238E27FC236}">
                <a16:creationId xmlns:a16="http://schemas.microsoft.com/office/drawing/2014/main" id="{FB95301D-C33D-4498-16B0-C7FA09C7A463}"/>
              </a:ext>
            </a:extLst>
          </p:cNvPr>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algn="l" defTabSz="920750">
              <a:defRPr sz="1200">
                <a:latin typeface="Arial" charset="0"/>
                <a:ea typeface="ＭＳ Ｐゴシック" pitchFamily="50" charset="-128"/>
              </a:defRPr>
            </a:lvl1pPr>
          </a:lstStyle>
          <a:p>
            <a:pPr>
              <a:defRPr/>
            </a:pPr>
            <a:endParaRPr lang="en-US" altLang="ja-JP"/>
          </a:p>
        </p:txBody>
      </p:sp>
      <p:sp>
        <p:nvSpPr>
          <p:cNvPr id="46087" name="Rectangle 7">
            <a:extLst>
              <a:ext uri="{FF2B5EF4-FFF2-40B4-BE49-F238E27FC236}">
                <a16:creationId xmlns:a16="http://schemas.microsoft.com/office/drawing/2014/main" id="{240109F2-5B5E-A1EE-A991-C8B836BDFAD9}"/>
              </a:ext>
            </a:extLst>
          </p:cNvPr>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2108" tIns="46054" rIns="92108" bIns="46054" numCol="1" anchor="b" anchorCtr="0" compatLnSpc="1">
            <a:prstTxWarp prst="textNoShape">
              <a:avLst/>
            </a:prstTxWarp>
          </a:bodyPr>
          <a:lstStyle>
            <a:lvl1pPr algn="r" defTabSz="920750">
              <a:defRPr sz="1200"/>
            </a:lvl1pPr>
          </a:lstStyle>
          <a:p>
            <a:fld id="{B2D302AA-9C39-4D28-BDF8-3E1F52602050}"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130425"/>
            <a:ext cx="7772400" cy="1470025"/>
          </a:xfrm>
        </p:spPr>
        <p:txBody>
          <a:bodyPr/>
          <a:lstStyle>
            <a:lvl1pPr>
              <a:defRPr sz="4400"/>
            </a:lvl1pPr>
          </a:lstStyle>
          <a:p>
            <a:r>
              <a:rPr lang="ja-JP" altLang="en-US"/>
              <a:t>マスタ タイトルの書式設定</a:t>
            </a:r>
          </a:p>
        </p:txBody>
      </p:sp>
      <p:sp>
        <p:nvSpPr>
          <p:cNvPr id="40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2" name="Rectangle 4">
            <a:extLst>
              <a:ext uri="{FF2B5EF4-FFF2-40B4-BE49-F238E27FC236}">
                <a16:creationId xmlns:a16="http://schemas.microsoft.com/office/drawing/2014/main" id="{92EAC0DE-E101-57EA-B67F-8E5B9EA65CC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77196EFA-99D2-3EFC-F2FB-26C795F3ADA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6A80F73B-3B3B-887F-13B1-C6CE0C6CC6CD}"/>
              </a:ext>
            </a:extLst>
          </p:cNvPr>
          <p:cNvSpPr>
            <a:spLocks noGrp="1" noChangeArrowheads="1"/>
          </p:cNvSpPr>
          <p:nvPr>
            <p:ph type="sldNum" sz="quarter" idx="12"/>
          </p:nvPr>
        </p:nvSpPr>
        <p:spPr>
          <a:ln/>
        </p:spPr>
        <p:txBody>
          <a:bodyPr/>
          <a:lstStyle>
            <a:lvl1pPr>
              <a:defRPr/>
            </a:lvl1pPr>
          </a:lstStyle>
          <a:p>
            <a:fld id="{6A7927FC-E1C0-46F7-B289-CF341AD6CE1F}" type="slidenum">
              <a:rPr lang="en-US" altLang="ja-JP"/>
              <a:pPr/>
              <a:t>‹#›</a:t>
            </a:fld>
            <a:endParaRPr lang="en-US" altLang="ja-JP"/>
          </a:p>
        </p:txBody>
      </p:sp>
    </p:spTree>
    <p:extLst>
      <p:ext uri="{BB962C8B-B14F-4D97-AF65-F5344CB8AC3E}">
        <p14:creationId xmlns:p14="http://schemas.microsoft.com/office/powerpoint/2010/main" val="241365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E100440C-4D27-827C-2747-9912087A1FF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32E70552-22A2-7D63-0B9E-9EF0CEA49D0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5C16F91B-CC8F-C37B-04F4-0C74DF55B477}"/>
              </a:ext>
            </a:extLst>
          </p:cNvPr>
          <p:cNvSpPr>
            <a:spLocks noGrp="1" noChangeArrowheads="1"/>
          </p:cNvSpPr>
          <p:nvPr>
            <p:ph type="sldNum" sz="quarter" idx="12"/>
          </p:nvPr>
        </p:nvSpPr>
        <p:spPr>
          <a:ln/>
        </p:spPr>
        <p:txBody>
          <a:bodyPr/>
          <a:lstStyle>
            <a:lvl1pPr>
              <a:defRPr/>
            </a:lvl1pPr>
          </a:lstStyle>
          <a:p>
            <a:fld id="{D62084B6-C53B-472E-A734-09FAF9BBC02D}" type="slidenum">
              <a:rPr lang="en-US" altLang="ja-JP"/>
              <a:pPr/>
              <a:t>‹#›</a:t>
            </a:fld>
            <a:endParaRPr lang="en-US" altLang="ja-JP"/>
          </a:p>
        </p:txBody>
      </p:sp>
    </p:spTree>
    <p:extLst>
      <p:ext uri="{BB962C8B-B14F-4D97-AF65-F5344CB8AC3E}">
        <p14:creationId xmlns:p14="http://schemas.microsoft.com/office/powerpoint/2010/main" val="253127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82A9182-1B19-6C0C-BDB2-BAFA34854E6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F42EED9-27EA-F333-5B7C-5FD6B18AC92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6F8F038-5301-D92A-9E67-19891C226915}"/>
              </a:ext>
            </a:extLst>
          </p:cNvPr>
          <p:cNvSpPr>
            <a:spLocks noGrp="1" noChangeArrowheads="1"/>
          </p:cNvSpPr>
          <p:nvPr>
            <p:ph type="sldNum" sz="quarter" idx="12"/>
          </p:nvPr>
        </p:nvSpPr>
        <p:spPr>
          <a:ln/>
        </p:spPr>
        <p:txBody>
          <a:bodyPr/>
          <a:lstStyle>
            <a:lvl1pPr>
              <a:defRPr/>
            </a:lvl1pPr>
          </a:lstStyle>
          <a:p>
            <a:fld id="{60FDDE0A-7442-4749-AA4E-6AFF9EAF94F4}" type="slidenum">
              <a:rPr lang="en-US" altLang="ja-JP"/>
              <a:pPr/>
              <a:t>‹#›</a:t>
            </a:fld>
            <a:endParaRPr lang="en-US" altLang="ja-JP"/>
          </a:p>
        </p:txBody>
      </p:sp>
    </p:spTree>
    <p:extLst>
      <p:ext uri="{BB962C8B-B14F-4D97-AF65-F5344CB8AC3E}">
        <p14:creationId xmlns:p14="http://schemas.microsoft.com/office/powerpoint/2010/main" val="337242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F2D01F2A-3461-0527-748A-20F7F523B2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83790F3D-70EE-6A54-DC4B-48B3B02BDA3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94697B1E-AA12-E0A5-58B2-81C277B31AF3}"/>
              </a:ext>
            </a:extLst>
          </p:cNvPr>
          <p:cNvSpPr>
            <a:spLocks noGrp="1" noChangeArrowheads="1"/>
          </p:cNvSpPr>
          <p:nvPr>
            <p:ph type="sldNum" sz="quarter" idx="12"/>
          </p:nvPr>
        </p:nvSpPr>
        <p:spPr>
          <a:ln/>
        </p:spPr>
        <p:txBody>
          <a:bodyPr/>
          <a:lstStyle>
            <a:lvl1pPr>
              <a:defRPr/>
            </a:lvl1pPr>
          </a:lstStyle>
          <a:p>
            <a:fld id="{650FA7E1-23AE-4DD6-9A3E-E854FF5BD0C5}" type="slidenum">
              <a:rPr lang="en-US" altLang="ja-JP"/>
              <a:pPr/>
              <a:t>‹#›</a:t>
            </a:fld>
            <a:endParaRPr lang="en-US" altLang="ja-JP"/>
          </a:p>
        </p:txBody>
      </p:sp>
    </p:spTree>
    <p:extLst>
      <p:ext uri="{BB962C8B-B14F-4D97-AF65-F5344CB8AC3E}">
        <p14:creationId xmlns:p14="http://schemas.microsoft.com/office/powerpoint/2010/main" val="139873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0B2E851E-3F73-78B9-2600-C82642CEDB9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254C9ED-F6C5-F6D9-C0D1-232CECF8F68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F3D878B-5912-9095-79CA-8C0FAE88E03C}"/>
              </a:ext>
            </a:extLst>
          </p:cNvPr>
          <p:cNvSpPr>
            <a:spLocks noGrp="1" noChangeArrowheads="1"/>
          </p:cNvSpPr>
          <p:nvPr>
            <p:ph type="sldNum" sz="quarter" idx="12"/>
          </p:nvPr>
        </p:nvSpPr>
        <p:spPr>
          <a:ln/>
        </p:spPr>
        <p:txBody>
          <a:bodyPr/>
          <a:lstStyle>
            <a:lvl1pPr>
              <a:defRPr/>
            </a:lvl1pPr>
          </a:lstStyle>
          <a:p>
            <a:fld id="{E89D6BEF-892D-4456-BDD6-41FDC9E73F8A}" type="slidenum">
              <a:rPr lang="en-US" altLang="ja-JP"/>
              <a:pPr/>
              <a:t>‹#›</a:t>
            </a:fld>
            <a:endParaRPr lang="en-US" altLang="ja-JP"/>
          </a:p>
        </p:txBody>
      </p:sp>
    </p:spTree>
    <p:extLst>
      <p:ext uri="{BB962C8B-B14F-4D97-AF65-F5344CB8AC3E}">
        <p14:creationId xmlns:p14="http://schemas.microsoft.com/office/powerpoint/2010/main" val="1847083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A6C5DA6-C047-DEC6-9725-AB913E444BE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43E5C9C1-9CD9-CE5E-E2BA-43A549C72D5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50EF89A9-7DE5-AE1B-72F3-A2ABEFFB92A1}"/>
              </a:ext>
            </a:extLst>
          </p:cNvPr>
          <p:cNvSpPr>
            <a:spLocks noGrp="1" noChangeArrowheads="1"/>
          </p:cNvSpPr>
          <p:nvPr>
            <p:ph type="sldNum" sz="quarter" idx="12"/>
          </p:nvPr>
        </p:nvSpPr>
        <p:spPr>
          <a:ln/>
        </p:spPr>
        <p:txBody>
          <a:bodyPr/>
          <a:lstStyle>
            <a:lvl1pPr>
              <a:defRPr/>
            </a:lvl1pPr>
          </a:lstStyle>
          <a:p>
            <a:fld id="{1E8B732D-1F42-4DBD-8590-C40CAE645C35}" type="slidenum">
              <a:rPr lang="en-US" altLang="ja-JP"/>
              <a:pPr/>
              <a:t>‹#›</a:t>
            </a:fld>
            <a:endParaRPr lang="en-US" altLang="ja-JP"/>
          </a:p>
        </p:txBody>
      </p:sp>
    </p:spTree>
    <p:extLst>
      <p:ext uri="{BB962C8B-B14F-4D97-AF65-F5344CB8AC3E}">
        <p14:creationId xmlns:p14="http://schemas.microsoft.com/office/powerpoint/2010/main" val="2584980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3AB581C-384F-0759-5777-FBEC6D5063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89D86F30-11D2-E65B-B234-BF064E52CF6B}"/>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2932DFEC-6C4F-2BD8-6226-A20920594701}"/>
              </a:ext>
            </a:extLst>
          </p:cNvPr>
          <p:cNvSpPr>
            <a:spLocks noGrp="1" noChangeArrowheads="1"/>
          </p:cNvSpPr>
          <p:nvPr>
            <p:ph type="sldNum" sz="quarter" idx="12"/>
          </p:nvPr>
        </p:nvSpPr>
        <p:spPr>
          <a:ln/>
        </p:spPr>
        <p:txBody>
          <a:bodyPr/>
          <a:lstStyle>
            <a:lvl1pPr>
              <a:defRPr/>
            </a:lvl1pPr>
          </a:lstStyle>
          <a:p>
            <a:fld id="{4E047C55-107F-4BE3-B7AF-4E6382EBE63F}" type="slidenum">
              <a:rPr lang="en-US" altLang="ja-JP"/>
              <a:pPr/>
              <a:t>‹#›</a:t>
            </a:fld>
            <a:endParaRPr lang="en-US" altLang="ja-JP"/>
          </a:p>
        </p:txBody>
      </p:sp>
    </p:spTree>
    <p:extLst>
      <p:ext uri="{BB962C8B-B14F-4D97-AF65-F5344CB8AC3E}">
        <p14:creationId xmlns:p14="http://schemas.microsoft.com/office/powerpoint/2010/main" val="990428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B106A589-3696-B8E2-DCE0-FD24318E697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7C2A12E-4E2C-4ED4-F0FF-9FB689A10E46}"/>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1F0AE4B-BA5B-E723-B1F5-9A892FEE6A41}"/>
              </a:ext>
            </a:extLst>
          </p:cNvPr>
          <p:cNvSpPr>
            <a:spLocks noGrp="1" noChangeArrowheads="1"/>
          </p:cNvSpPr>
          <p:nvPr>
            <p:ph type="sldNum" sz="quarter" idx="12"/>
          </p:nvPr>
        </p:nvSpPr>
        <p:spPr>
          <a:ln/>
        </p:spPr>
        <p:txBody>
          <a:bodyPr/>
          <a:lstStyle>
            <a:lvl1pPr>
              <a:defRPr/>
            </a:lvl1pPr>
          </a:lstStyle>
          <a:p>
            <a:fld id="{1E63F297-42FE-4E61-A5C9-AF0E95874700}" type="slidenum">
              <a:rPr lang="en-US" altLang="ja-JP"/>
              <a:pPr/>
              <a:t>‹#›</a:t>
            </a:fld>
            <a:endParaRPr lang="en-US" altLang="ja-JP"/>
          </a:p>
        </p:txBody>
      </p:sp>
    </p:spTree>
    <p:extLst>
      <p:ext uri="{BB962C8B-B14F-4D97-AF65-F5344CB8AC3E}">
        <p14:creationId xmlns:p14="http://schemas.microsoft.com/office/powerpoint/2010/main" val="1927048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989369B-D517-1080-A293-8791489B456F}"/>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BF741E66-3FCA-252E-1877-BE4D9622AC3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5FB388BF-D8F3-131E-4623-DF32E65107B8}"/>
              </a:ext>
            </a:extLst>
          </p:cNvPr>
          <p:cNvSpPr>
            <a:spLocks noGrp="1" noChangeArrowheads="1"/>
          </p:cNvSpPr>
          <p:nvPr>
            <p:ph type="sldNum" sz="quarter" idx="12"/>
          </p:nvPr>
        </p:nvSpPr>
        <p:spPr>
          <a:ln/>
        </p:spPr>
        <p:txBody>
          <a:bodyPr/>
          <a:lstStyle>
            <a:lvl1pPr>
              <a:defRPr/>
            </a:lvl1pPr>
          </a:lstStyle>
          <a:p>
            <a:fld id="{3D08EF67-EF34-4BC1-91BA-1AC8EA700DE2}" type="slidenum">
              <a:rPr lang="en-US" altLang="ja-JP"/>
              <a:pPr/>
              <a:t>‹#›</a:t>
            </a:fld>
            <a:endParaRPr lang="en-US" altLang="ja-JP"/>
          </a:p>
        </p:txBody>
      </p:sp>
    </p:spTree>
    <p:extLst>
      <p:ext uri="{BB962C8B-B14F-4D97-AF65-F5344CB8AC3E}">
        <p14:creationId xmlns:p14="http://schemas.microsoft.com/office/powerpoint/2010/main" val="384401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201C3D47-A612-3EE1-1668-4246CFA1F5C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B05A396-3767-3094-599E-53DF2F6E656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28B707B0-51D8-E465-D4B1-15A81FF30897}"/>
              </a:ext>
            </a:extLst>
          </p:cNvPr>
          <p:cNvSpPr>
            <a:spLocks noGrp="1" noChangeArrowheads="1"/>
          </p:cNvSpPr>
          <p:nvPr>
            <p:ph type="sldNum" sz="quarter" idx="12"/>
          </p:nvPr>
        </p:nvSpPr>
        <p:spPr>
          <a:ln/>
        </p:spPr>
        <p:txBody>
          <a:bodyPr/>
          <a:lstStyle>
            <a:lvl1pPr>
              <a:defRPr/>
            </a:lvl1pPr>
          </a:lstStyle>
          <a:p>
            <a:fld id="{5ED8E0FD-C695-4F58-9F05-9A950D716BC7}" type="slidenum">
              <a:rPr lang="en-US" altLang="ja-JP"/>
              <a:pPr/>
              <a:t>‹#›</a:t>
            </a:fld>
            <a:endParaRPr lang="en-US" altLang="ja-JP"/>
          </a:p>
        </p:txBody>
      </p:sp>
    </p:spTree>
    <p:extLst>
      <p:ext uri="{BB962C8B-B14F-4D97-AF65-F5344CB8AC3E}">
        <p14:creationId xmlns:p14="http://schemas.microsoft.com/office/powerpoint/2010/main" val="1828042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D8C75FFF-300B-B198-3E53-F66404B97613}"/>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6D821AB-AEEB-97BD-E444-FC8F8BD7F6E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D7269421-2BD6-2116-F1EF-94CE6010EB55}"/>
              </a:ext>
            </a:extLst>
          </p:cNvPr>
          <p:cNvSpPr>
            <a:spLocks noGrp="1" noChangeArrowheads="1"/>
          </p:cNvSpPr>
          <p:nvPr>
            <p:ph type="sldNum" sz="quarter" idx="12"/>
          </p:nvPr>
        </p:nvSpPr>
        <p:spPr>
          <a:ln/>
        </p:spPr>
        <p:txBody>
          <a:bodyPr/>
          <a:lstStyle>
            <a:lvl1pPr>
              <a:defRPr/>
            </a:lvl1pPr>
          </a:lstStyle>
          <a:p>
            <a:fld id="{A728036B-8736-43C1-BE36-7740C9F9D794}" type="slidenum">
              <a:rPr lang="en-US" altLang="ja-JP"/>
              <a:pPr/>
              <a:t>‹#›</a:t>
            </a:fld>
            <a:endParaRPr lang="en-US" altLang="ja-JP"/>
          </a:p>
        </p:txBody>
      </p:sp>
    </p:spTree>
    <p:extLst>
      <p:ext uri="{BB962C8B-B14F-4D97-AF65-F5344CB8AC3E}">
        <p14:creationId xmlns:p14="http://schemas.microsoft.com/office/powerpoint/2010/main" val="2541714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3DD5E74-E91E-5534-46E7-8101E86AD44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A15DD3E6-D205-6D1F-F80A-9344C6656C0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FA320B88-73B8-B11C-15B0-0C3CB5BBB06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461C48CB-C89D-8001-2B45-8974F236CEA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1B9C3F11-C288-F494-DB8D-6842DCEA04CA}"/>
              </a:ext>
            </a:extLst>
          </p:cNvPr>
          <p:cNvSpPr>
            <a:spLocks noGrp="1" noChangeArrowheads="1"/>
          </p:cNvSpPr>
          <p:nvPr>
            <p:ph type="sldNum" sz="quarter" idx="4"/>
          </p:nvPr>
        </p:nvSpPr>
        <p:spPr bwMode="auto">
          <a:xfrm>
            <a:off x="6985000" y="25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a:latin typeface="Arial Black" panose="020B0A04020102020204" pitchFamily="34" charset="0"/>
              </a:defRPr>
            </a:lvl1pPr>
          </a:lstStyle>
          <a:p>
            <a:fld id="{56342E5E-D132-425D-A199-7D46DABE3CF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36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6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6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600">
          <a:solidFill>
            <a:schemeClr val="tx2"/>
          </a:solidFill>
          <a:latin typeface="Arial" charset="0"/>
          <a:ea typeface="ＭＳ Ｐゴシック" pitchFamily="50" charset="-128"/>
        </a:defRPr>
      </a:lvl5pPr>
      <a:lvl6pPr marL="457200" algn="ctr" rtl="0" fontAlgn="base">
        <a:spcBef>
          <a:spcPct val="0"/>
        </a:spcBef>
        <a:spcAft>
          <a:spcPct val="0"/>
        </a:spcAft>
        <a:defRPr kumimoji="1" sz="3600">
          <a:solidFill>
            <a:schemeClr val="tx2"/>
          </a:solidFill>
          <a:latin typeface="Arial" charset="0"/>
          <a:ea typeface="ＭＳ Ｐゴシック" pitchFamily="50" charset="-128"/>
        </a:defRPr>
      </a:lvl6pPr>
      <a:lvl7pPr marL="914400" algn="ctr" rtl="0" fontAlgn="base">
        <a:spcBef>
          <a:spcPct val="0"/>
        </a:spcBef>
        <a:spcAft>
          <a:spcPct val="0"/>
        </a:spcAft>
        <a:defRPr kumimoji="1" sz="3600">
          <a:solidFill>
            <a:schemeClr val="tx2"/>
          </a:solidFill>
          <a:latin typeface="Arial" charset="0"/>
          <a:ea typeface="ＭＳ Ｐゴシック" pitchFamily="50" charset="-128"/>
        </a:defRPr>
      </a:lvl7pPr>
      <a:lvl8pPr marL="1371600" algn="ctr" rtl="0" fontAlgn="base">
        <a:spcBef>
          <a:spcPct val="0"/>
        </a:spcBef>
        <a:spcAft>
          <a:spcPct val="0"/>
        </a:spcAft>
        <a:defRPr kumimoji="1" sz="3600">
          <a:solidFill>
            <a:schemeClr val="tx2"/>
          </a:solidFill>
          <a:latin typeface="Arial" charset="0"/>
          <a:ea typeface="ＭＳ Ｐゴシック" pitchFamily="50" charset="-128"/>
        </a:defRPr>
      </a:lvl8pPr>
      <a:lvl9pPr marL="1828800" algn="ctr" rtl="0" fontAlgn="base">
        <a:spcBef>
          <a:spcPct val="0"/>
        </a:spcBef>
        <a:spcAft>
          <a:spcPct val="0"/>
        </a:spcAft>
        <a:defRPr kumimoji="1" sz="36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ea typeface="+mn-ea"/>
        </a:defRPr>
      </a:lvl2pPr>
      <a:lvl3pPr marL="1143000" indent="-228600" algn="l" rtl="0" eaLnBrk="0" fontAlgn="base" hangingPunct="0">
        <a:spcBef>
          <a:spcPct val="20000"/>
        </a:spcBef>
        <a:spcAft>
          <a:spcPct val="0"/>
        </a:spcAft>
        <a:buChar char="•"/>
        <a:defRPr kumimoji="1">
          <a:solidFill>
            <a:schemeClr val="tx1"/>
          </a:solidFill>
          <a:latin typeface="+mn-lt"/>
          <a:ea typeface="+mn-ea"/>
        </a:defRPr>
      </a:lvl3pPr>
      <a:lvl4pPr marL="1600200" indent="-228600" algn="l" rtl="0" eaLnBrk="0" fontAlgn="base" hangingPunct="0">
        <a:spcBef>
          <a:spcPct val="20000"/>
        </a:spcBef>
        <a:spcAft>
          <a:spcPct val="0"/>
        </a:spcAft>
        <a:buChar char="–"/>
        <a:defRPr kumimoji="1" sz="1600">
          <a:solidFill>
            <a:schemeClr val="tx1"/>
          </a:solidFill>
          <a:latin typeface="+mn-lt"/>
          <a:ea typeface="+mn-ea"/>
        </a:defRPr>
      </a:lvl4pPr>
      <a:lvl5pPr marL="2057400" indent="-228600" algn="l" rtl="0" eaLnBrk="0" fontAlgn="base" hangingPunct="0">
        <a:spcBef>
          <a:spcPct val="20000"/>
        </a:spcBef>
        <a:spcAft>
          <a:spcPct val="0"/>
        </a:spcAft>
        <a:buChar char="»"/>
        <a:defRPr kumimoji="1" sz="1600">
          <a:solidFill>
            <a:schemeClr val="tx1"/>
          </a:solidFill>
          <a:latin typeface="+mn-lt"/>
          <a:ea typeface="+mn-ea"/>
        </a:defRPr>
      </a:lvl5pPr>
      <a:lvl6pPr marL="2514600" indent="-228600" algn="l" rtl="0" fontAlgn="base">
        <a:spcBef>
          <a:spcPct val="20000"/>
        </a:spcBef>
        <a:spcAft>
          <a:spcPct val="0"/>
        </a:spcAft>
        <a:buChar char="»"/>
        <a:defRPr kumimoji="1" sz="1600">
          <a:solidFill>
            <a:schemeClr val="tx1"/>
          </a:solidFill>
          <a:latin typeface="+mn-lt"/>
          <a:ea typeface="+mn-ea"/>
        </a:defRPr>
      </a:lvl6pPr>
      <a:lvl7pPr marL="2971800" indent="-228600" algn="l" rtl="0" fontAlgn="base">
        <a:spcBef>
          <a:spcPct val="20000"/>
        </a:spcBef>
        <a:spcAft>
          <a:spcPct val="0"/>
        </a:spcAft>
        <a:buChar char="»"/>
        <a:defRPr kumimoji="1" sz="1600">
          <a:solidFill>
            <a:schemeClr val="tx1"/>
          </a:solidFill>
          <a:latin typeface="+mn-lt"/>
          <a:ea typeface="+mn-ea"/>
        </a:defRPr>
      </a:lvl7pPr>
      <a:lvl8pPr marL="3429000" indent="-228600" algn="l" rtl="0" fontAlgn="base">
        <a:spcBef>
          <a:spcPct val="20000"/>
        </a:spcBef>
        <a:spcAft>
          <a:spcPct val="0"/>
        </a:spcAft>
        <a:buChar char="»"/>
        <a:defRPr kumimoji="1" sz="1600">
          <a:solidFill>
            <a:schemeClr val="tx1"/>
          </a:solidFill>
          <a:latin typeface="+mn-lt"/>
          <a:ea typeface="+mn-ea"/>
        </a:defRPr>
      </a:lvl8pPr>
      <a:lvl9pPr marL="3886200" indent="-228600" algn="l" rtl="0" fontAlgn="base">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ib.m.u-tokyo.ac.jp/db/search.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a:extLst>
              <a:ext uri="{FF2B5EF4-FFF2-40B4-BE49-F238E27FC236}">
                <a16:creationId xmlns:a16="http://schemas.microsoft.com/office/drawing/2014/main" id="{BBA696B3-EB68-C108-FA4C-92EEEB44D19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D5C417BD-DC21-4253-8FAF-7DE76C1CF351}" type="slidenum">
              <a:rPr lang="en-US" altLang="ja-JP" sz="1600">
                <a:latin typeface="Arial Black" panose="020B0A04020102020204" pitchFamily="34" charset="0"/>
              </a:rPr>
              <a:pPr eaLnBrk="1" hangingPunct="1"/>
              <a:t>1</a:t>
            </a:fld>
            <a:endParaRPr lang="en-US" altLang="ja-JP" sz="1600">
              <a:latin typeface="Arial Black" panose="020B0A04020102020204" pitchFamily="34" charset="0"/>
            </a:endParaRPr>
          </a:p>
        </p:txBody>
      </p:sp>
      <p:sp>
        <p:nvSpPr>
          <p:cNvPr id="2051" name="Rectangle 2">
            <a:extLst>
              <a:ext uri="{FF2B5EF4-FFF2-40B4-BE49-F238E27FC236}">
                <a16:creationId xmlns:a16="http://schemas.microsoft.com/office/drawing/2014/main" id="{8E1347F2-C739-6E33-6882-45B4611C6B4F}"/>
              </a:ext>
            </a:extLst>
          </p:cNvPr>
          <p:cNvSpPr>
            <a:spLocks noGrp="1" noChangeArrowheads="1"/>
          </p:cNvSpPr>
          <p:nvPr>
            <p:ph type="ctrTitle"/>
          </p:nvPr>
        </p:nvSpPr>
        <p:spPr/>
        <p:txBody>
          <a:bodyPr/>
          <a:lstStyle/>
          <a:p>
            <a:pPr eaLnBrk="1" hangingPunct="1"/>
            <a:r>
              <a:rPr lang="ja-JP" altLang="en-US"/>
              <a:t>医中誌</a:t>
            </a:r>
            <a:r>
              <a:rPr lang="en-US" altLang="ja-JP"/>
              <a:t>Web</a:t>
            </a:r>
            <a:r>
              <a:rPr lang="ja-JP" altLang="en-US"/>
              <a:t>利用講習会</a:t>
            </a:r>
          </a:p>
        </p:txBody>
      </p:sp>
      <p:sp>
        <p:nvSpPr>
          <p:cNvPr id="2052" name="Rectangle 3">
            <a:extLst>
              <a:ext uri="{FF2B5EF4-FFF2-40B4-BE49-F238E27FC236}">
                <a16:creationId xmlns:a16="http://schemas.microsoft.com/office/drawing/2014/main" id="{317EB96C-1245-F165-D722-C720F3301920}"/>
              </a:ext>
            </a:extLst>
          </p:cNvPr>
          <p:cNvSpPr>
            <a:spLocks noGrp="1" noChangeArrowheads="1"/>
          </p:cNvSpPr>
          <p:nvPr>
            <p:ph type="subTitle" idx="1"/>
          </p:nvPr>
        </p:nvSpPr>
        <p:spPr/>
        <p:txBody>
          <a:bodyPr/>
          <a:lstStyle/>
          <a:p>
            <a:pPr eaLnBrk="1" hangingPunct="1"/>
            <a:r>
              <a:rPr lang="ja-JP" altLang="en-US"/>
              <a:t>平成</a:t>
            </a:r>
            <a:r>
              <a:rPr lang="en-US" altLang="ja-JP"/>
              <a:t>23</a:t>
            </a:r>
            <a:r>
              <a:rPr lang="ja-JP" altLang="en-US"/>
              <a:t>年</a:t>
            </a:r>
            <a:r>
              <a:rPr lang="en-US" altLang="ja-JP"/>
              <a:t>5</a:t>
            </a:r>
            <a:r>
              <a:rPr lang="ja-JP" altLang="en-US"/>
              <a:t>月</a:t>
            </a:r>
            <a:r>
              <a:rPr lang="en-US" altLang="ja-JP"/>
              <a:t>31</a:t>
            </a:r>
            <a:r>
              <a:rPr lang="ja-JP" altLang="en-US"/>
              <a:t>日</a:t>
            </a:r>
            <a:br>
              <a:rPr lang="ja-JP" altLang="en-US"/>
            </a:br>
            <a:r>
              <a:rPr lang="ja-JP" altLang="en-US"/>
              <a:t>丸善株式会社</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5">
            <a:extLst>
              <a:ext uri="{FF2B5EF4-FFF2-40B4-BE49-F238E27FC236}">
                <a16:creationId xmlns:a16="http://schemas.microsoft.com/office/drawing/2014/main" id="{950C91BA-DD11-BCFA-3926-6CE244F0CB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737C8631-3F51-4D04-A54D-8E0D3FFD6FC1}" type="slidenum">
              <a:rPr lang="en-US" altLang="ja-JP" sz="1600">
                <a:latin typeface="Arial Black" panose="020B0A04020102020204" pitchFamily="34" charset="0"/>
              </a:rPr>
              <a:pPr eaLnBrk="1" hangingPunct="1"/>
              <a:t>10</a:t>
            </a:fld>
            <a:endParaRPr lang="en-US" altLang="ja-JP" sz="1600">
              <a:latin typeface="Arial Black" panose="020B0A04020102020204" pitchFamily="34" charset="0"/>
            </a:endParaRPr>
          </a:p>
        </p:txBody>
      </p:sp>
      <p:sp>
        <p:nvSpPr>
          <p:cNvPr id="11267" name="Rectangle 2">
            <a:extLst>
              <a:ext uri="{FF2B5EF4-FFF2-40B4-BE49-F238E27FC236}">
                <a16:creationId xmlns:a16="http://schemas.microsoft.com/office/drawing/2014/main" id="{DFC22E7C-CDCE-482A-30A2-8234646406FF}"/>
              </a:ext>
            </a:extLst>
          </p:cNvPr>
          <p:cNvSpPr>
            <a:spLocks noGrp="1" noChangeArrowheads="1"/>
          </p:cNvSpPr>
          <p:nvPr>
            <p:ph type="title"/>
          </p:nvPr>
        </p:nvSpPr>
        <p:spPr/>
        <p:txBody>
          <a:bodyPr/>
          <a:lstStyle/>
          <a:p>
            <a:pPr eaLnBrk="1" hangingPunct="1"/>
            <a:r>
              <a:rPr lang="en-US" altLang="ja-JP"/>
              <a:t>4.1.2.&lt;</a:t>
            </a:r>
            <a:r>
              <a:rPr lang="ja-JP" altLang="en-US"/>
              <a:t>副標目</a:t>
            </a:r>
            <a:r>
              <a:rPr lang="en-US" altLang="ja-JP"/>
              <a:t>&gt;</a:t>
            </a:r>
            <a:r>
              <a:rPr lang="ja-JP" altLang="en-US"/>
              <a:t>で絞り込む</a:t>
            </a:r>
          </a:p>
        </p:txBody>
      </p:sp>
      <p:sp>
        <p:nvSpPr>
          <p:cNvPr id="11268" name="Rectangle 3">
            <a:extLst>
              <a:ext uri="{FF2B5EF4-FFF2-40B4-BE49-F238E27FC236}">
                <a16:creationId xmlns:a16="http://schemas.microsoft.com/office/drawing/2014/main" id="{415438BA-36DD-6FD5-92C3-70052810B09A}"/>
              </a:ext>
            </a:extLst>
          </p:cNvPr>
          <p:cNvSpPr>
            <a:spLocks noGrp="1" noChangeArrowheads="1"/>
          </p:cNvSpPr>
          <p:nvPr>
            <p:ph type="body" idx="1"/>
          </p:nvPr>
        </p:nvSpPr>
        <p:spPr>
          <a:xfrm>
            <a:off x="392113" y="1547813"/>
            <a:ext cx="8229600" cy="501650"/>
          </a:xfrm>
        </p:spPr>
        <p:txBody>
          <a:bodyPr/>
          <a:lstStyle/>
          <a:p>
            <a:pPr eaLnBrk="1" hangingPunct="1"/>
            <a:r>
              <a:rPr lang="ja-JP" altLang="en-US"/>
              <a:t>高コレステロールの</a:t>
            </a:r>
            <a:r>
              <a:rPr lang="en-US" altLang="ja-JP"/>
              <a:t>【</a:t>
            </a:r>
            <a:r>
              <a:rPr lang="ja-JP" altLang="en-US"/>
              <a:t>薬物療法</a:t>
            </a:r>
            <a:r>
              <a:rPr lang="en-US" altLang="ja-JP"/>
              <a:t>】</a:t>
            </a:r>
            <a:r>
              <a:rPr lang="ja-JP" altLang="en-US"/>
              <a:t>の論文に絞り込む</a:t>
            </a:r>
          </a:p>
        </p:txBody>
      </p:sp>
      <p:sp>
        <p:nvSpPr>
          <p:cNvPr id="11269" name="Rectangle 23">
            <a:extLst>
              <a:ext uri="{FF2B5EF4-FFF2-40B4-BE49-F238E27FC236}">
                <a16:creationId xmlns:a16="http://schemas.microsoft.com/office/drawing/2014/main" id="{35DCDB72-B35A-F370-0F36-F67162E9F401}"/>
              </a:ext>
            </a:extLst>
          </p:cNvPr>
          <p:cNvSpPr>
            <a:spLocks noChangeArrowheads="1"/>
          </p:cNvSpPr>
          <p:nvPr/>
        </p:nvSpPr>
        <p:spPr bwMode="auto">
          <a:xfrm>
            <a:off x="323850" y="2133600"/>
            <a:ext cx="7993063" cy="10795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70" name="Text Box 7">
            <a:extLst>
              <a:ext uri="{FF2B5EF4-FFF2-40B4-BE49-F238E27FC236}">
                <a16:creationId xmlns:a16="http://schemas.microsoft.com/office/drawing/2014/main" id="{6730393A-2EA6-68BD-EA34-A722ABDA7F87}"/>
              </a:ext>
            </a:extLst>
          </p:cNvPr>
          <p:cNvSpPr txBox="1">
            <a:spLocks noChangeArrowheads="1"/>
          </p:cNvSpPr>
          <p:nvPr/>
        </p:nvSpPr>
        <p:spPr bwMode="auto">
          <a:xfrm>
            <a:off x="663575" y="2133600"/>
            <a:ext cx="314642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「高コレステロール血症の薬物療法」</a:t>
            </a:r>
          </a:p>
          <a:p>
            <a:pPr eaLnBrk="1" hangingPunct="1"/>
            <a:r>
              <a:rPr lang="ja-JP" altLang="en-US"/>
              <a:t>という検索をします。</a:t>
            </a:r>
          </a:p>
          <a:p>
            <a:pPr eaLnBrk="1" hangingPunct="1"/>
            <a:r>
              <a:rPr lang="ja-JP" altLang="en-US"/>
              <a:t>「高コレステロール血症」の検索結果</a:t>
            </a:r>
          </a:p>
          <a:p>
            <a:pPr eaLnBrk="1" hangingPunct="1"/>
            <a:r>
              <a:rPr lang="ja-JP" altLang="en-US"/>
              <a:t>をチェックして「絞込み検索へ」をクリック</a:t>
            </a:r>
          </a:p>
        </p:txBody>
      </p:sp>
      <p:grpSp>
        <p:nvGrpSpPr>
          <p:cNvPr id="2" name="Group 20">
            <a:extLst>
              <a:ext uri="{FF2B5EF4-FFF2-40B4-BE49-F238E27FC236}">
                <a16:creationId xmlns:a16="http://schemas.microsoft.com/office/drawing/2014/main" id="{C9748BE6-CAC9-34E5-9F97-89D85A5FB641}"/>
              </a:ext>
            </a:extLst>
          </p:cNvPr>
          <p:cNvGrpSpPr>
            <a:grpSpLocks/>
          </p:cNvGrpSpPr>
          <p:nvPr/>
        </p:nvGrpSpPr>
        <p:grpSpPr bwMode="auto">
          <a:xfrm>
            <a:off x="242888" y="3346450"/>
            <a:ext cx="8337550" cy="1795463"/>
            <a:chOff x="153" y="2108"/>
            <a:chExt cx="5252" cy="1131"/>
          </a:xfrm>
        </p:grpSpPr>
        <p:pic>
          <p:nvPicPr>
            <p:cNvPr id="11284" name="Picture 33">
              <a:extLst>
                <a:ext uri="{FF2B5EF4-FFF2-40B4-BE49-F238E27FC236}">
                  <a16:creationId xmlns:a16="http://schemas.microsoft.com/office/drawing/2014/main" id="{BCCCF004-85EE-1BC4-38F4-F5AD69BF22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 y="2108"/>
              <a:ext cx="2603" cy="1131"/>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85" name="Text Box 8">
              <a:extLst>
                <a:ext uri="{FF2B5EF4-FFF2-40B4-BE49-F238E27FC236}">
                  <a16:creationId xmlns:a16="http://schemas.microsoft.com/office/drawing/2014/main" id="{71F9F92A-EC96-A61B-1F91-57DDD70C22FC}"/>
                </a:ext>
              </a:extLst>
            </p:cNvPr>
            <p:cNvSpPr txBox="1">
              <a:spLocks noChangeArrowheads="1"/>
            </p:cNvSpPr>
            <p:nvPr/>
          </p:nvSpPr>
          <p:spPr bwMode="auto">
            <a:xfrm>
              <a:off x="3307" y="2251"/>
              <a:ext cx="2098"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副標目の治療から「薬物療法」をクリック</a:t>
              </a:r>
            </a:p>
            <a:p>
              <a:pPr eaLnBrk="1" hangingPunct="1"/>
              <a:r>
                <a:rPr lang="ja-JP" altLang="en-US"/>
                <a:t>して、「絞込み実行」をクリック</a:t>
              </a:r>
            </a:p>
            <a:p>
              <a:pPr eaLnBrk="1" hangingPunct="1"/>
              <a:r>
                <a:rPr lang="ja-JP" altLang="en-US"/>
                <a:t>副標目には治療以外に、薬物・化学物質、</a:t>
              </a:r>
            </a:p>
            <a:p>
              <a:pPr eaLnBrk="1" hangingPunct="1"/>
              <a:r>
                <a:rPr lang="ja-JP" altLang="en-US"/>
                <a:t>診断など、その他があります。</a:t>
              </a:r>
            </a:p>
          </p:txBody>
        </p:sp>
      </p:grpSp>
      <p:sp>
        <p:nvSpPr>
          <p:cNvPr id="23564" name="AutoShape 17">
            <a:extLst>
              <a:ext uri="{FF2B5EF4-FFF2-40B4-BE49-F238E27FC236}">
                <a16:creationId xmlns:a16="http://schemas.microsoft.com/office/drawing/2014/main" id="{8E8AA112-3166-2CB7-DB0C-33B1E2F3BE79}"/>
              </a:ext>
            </a:extLst>
          </p:cNvPr>
          <p:cNvSpPr>
            <a:spLocks noChangeArrowheads="1"/>
          </p:cNvSpPr>
          <p:nvPr/>
        </p:nvSpPr>
        <p:spPr bwMode="auto">
          <a:xfrm>
            <a:off x="3213100" y="4206875"/>
            <a:ext cx="865188" cy="360363"/>
          </a:xfrm>
          <a:prstGeom prst="wedgeEllipseCallout">
            <a:avLst>
              <a:gd name="adj1" fmla="val -71468"/>
              <a:gd name="adj2" fmla="val -109472"/>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pic>
        <p:nvPicPr>
          <p:cNvPr id="11273" name="Picture 30">
            <a:extLst>
              <a:ext uri="{FF2B5EF4-FFF2-40B4-BE49-F238E27FC236}">
                <a16:creationId xmlns:a16="http://schemas.microsoft.com/office/drawing/2014/main" id="{8B49201A-128A-25C1-6752-80A2CA4AE6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2225" y="2125663"/>
            <a:ext cx="50942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nvGrpSpPr>
          <p:cNvPr id="3" name="Group 19">
            <a:extLst>
              <a:ext uri="{FF2B5EF4-FFF2-40B4-BE49-F238E27FC236}">
                <a16:creationId xmlns:a16="http://schemas.microsoft.com/office/drawing/2014/main" id="{DDAEF97A-B069-73D9-4E2F-FBA1142D548A}"/>
              </a:ext>
            </a:extLst>
          </p:cNvPr>
          <p:cNvGrpSpPr>
            <a:grpSpLocks/>
          </p:cNvGrpSpPr>
          <p:nvPr/>
        </p:nvGrpSpPr>
        <p:grpSpPr bwMode="auto">
          <a:xfrm>
            <a:off x="5076825" y="2813050"/>
            <a:ext cx="3127375" cy="704850"/>
            <a:chOff x="3198" y="1772"/>
            <a:chExt cx="1970" cy="444"/>
          </a:xfrm>
        </p:grpSpPr>
        <p:sp>
          <p:nvSpPr>
            <p:cNvPr id="11281" name="Line 27">
              <a:extLst>
                <a:ext uri="{FF2B5EF4-FFF2-40B4-BE49-F238E27FC236}">
                  <a16:creationId xmlns:a16="http://schemas.microsoft.com/office/drawing/2014/main" id="{904B97D2-D6D7-DC89-7DEC-BFBF513DA9E5}"/>
                </a:ext>
              </a:extLst>
            </p:cNvPr>
            <p:cNvSpPr>
              <a:spLocks noChangeShapeType="1"/>
            </p:cNvSpPr>
            <p:nvPr/>
          </p:nvSpPr>
          <p:spPr bwMode="auto">
            <a:xfrm flipH="1">
              <a:off x="3198" y="1913"/>
              <a:ext cx="794" cy="202"/>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282" name="AutoShape 14">
              <a:extLst>
                <a:ext uri="{FF2B5EF4-FFF2-40B4-BE49-F238E27FC236}">
                  <a16:creationId xmlns:a16="http://schemas.microsoft.com/office/drawing/2014/main" id="{C55EE4A0-1766-7BB9-7FEF-CE06AE3AB3B1}"/>
                </a:ext>
              </a:extLst>
            </p:cNvPr>
            <p:cNvSpPr>
              <a:spLocks noChangeArrowheads="1"/>
            </p:cNvSpPr>
            <p:nvPr/>
          </p:nvSpPr>
          <p:spPr bwMode="auto">
            <a:xfrm>
              <a:off x="4623" y="1989"/>
              <a:ext cx="545" cy="227"/>
            </a:xfrm>
            <a:prstGeom prst="wedgeEllipseCallout">
              <a:avLst>
                <a:gd name="adj1" fmla="val -91282"/>
                <a:gd name="adj2" fmla="val -65417"/>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sp>
          <p:nvSpPr>
            <p:cNvPr id="11283" name="AutoShape 15">
              <a:extLst>
                <a:ext uri="{FF2B5EF4-FFF2-40B4-BE49-F238E27FC236}">
                  <a16:creationId xmlns:a16="http://schemas.microsoft.com/office/drawing/2014/main" id="{8291E479-16F5-BAF0-557F-2681D4DA5A72}"/>
                </a:ext>
              </a:extLst>
            </p:cNvPr>
            <p:cNvSpPr>
              <a:spLocks noChangeArrowheads="1"/>
            </p:cNvSpPr>
            <p:nvPr/>
          </p:nvSpPr>
          <p:spPr bwMode="auto">
            <a:xfrm>
              <a:off x="4017" y="1772"/>
              <a:ext cx="381" cy="18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4" name="Group 22">
            <a:extLst>
              <a:ext uri="{FF2B5EF4-FFF2-40B4-BE49-F238E27FC236}">
                <a16:creationId xmlns:a16="http://schemas.microsoft.com/office/drawing/2014/main" id="{354B2A57-1484-8F34-96D0-CEF2FCC18BB6}"/>
              </a:ext>
            </a:extLst>
          </p:cNvPr>
          <p:cNvGrpSpPr>
            <a:grpSpLocks/>
          </p:cNvGrpSpPr>
          <p:nvPr/>
        </p:nvGrpSpPr>
        <p:grpSpPr bwMode="auto">
          <a:xfrm>
            <a:off x="242888" y="5189538"/>
            <a:ext cx="8658225" cy="1485900"/>
            <a:chOff x="153" y="3269"/>
            <a:chExt cx="5454" cy="936"/>
          </a:xfrm>
        </p:grpSpPr>
        <p:sp>
          <p:nvSpPr>
            <p:cNvPr id="11276" name="Rectangle 25">
              <a:extLst>
                <a:ext uri="{FF2B5EF4-FFF2-40B4-BE49-F238E27FC236}">
                  <a16:creationId xmlns:a16="http://schemas.microsoft.com/office/drawing/2014/main" id="{FE3E1A58-5C83-0F1F-7078-C87851B710B4}"/>
                </a:ext>
              </a:extLst>
            </p:cNvPr>
            <p:cNvSpPr>
              <a:spLocks noChangeArrowheads="1"/>
            </p:cNvSpPr>
            <p:nvPr/>
          </p:nvSpPr>
          <p:spPr bwMode="auto">
            <a:xfrm>
              <a:off x="153" y="3269"/>
              <a:ext cx="5216" cy="93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1277" name="Text Box 9">
              <a:extLst>
                <a:ext uri="{FF2B5EF4-FFF2-40B4-BE49-F238E27FC236}">
                  <a16:creationId xmlns:a16="http://schemas.microsoft.com/office/drawing/2014/main" id="{17293478-8EE5-E287-3899-FB33A270D543}"/>
                </a:ext>
              </a:extLst>
            </p:cNvPr>
            <p:cNvSpPr txBox="1">
              <a:spLocks noChangeArrowheads="1"/>
            </p:cNvSpPr>
            <p:nvPr/>
          </p:nvSpPr>
          <p:spPr bwMode="auto">
            <a:xfrm>
              <a:off x="431" y="3640"/>
              <a:ext cx="193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「高コレステロール血症の薬物療法」に</a:t>
              </a:r>
            </a:p>
            <a:p>
              <a:pPr eaLnBrk="1" hangingPunct="1"/>
              <a:r>
                <a:rPr lang="ja-JP" altLang="en-US"/>
                <a:t>関する集合「</a:t>
              </a:r>
              <a:r>
                <a:rPr lang="en-US" altLang="ja-JP"/>
                <a:t>#3</a:t>
              </a:r>
              <a:r>
                <a:rPr lang="ja-JP" altLang="en-US"/>
                <a:t>」ができました。</a:t>
              </a:r>
            </a:p>
          </p:txBody>
        </p:sp>
        <p:sp>
          <p:nvSpPr>
            <p:cNvPr id="11278" name="Line 21">
              <a:extLst>
                <a:ext uri="{FF2B5EF4-FFF2-40B4-BE49-F238E27FC236}">
                  <a16:creationId xmlns:a16="http://schemas.microsoft.com/office/drawing/2014/main" id="{61314104-96FC-E13C-6C53-81172FF5ABEE}"/>
                </a:ext>
              </a:extLst>
            </p:cNvPr>
            <p:cNvSpPr>
              <a:spLocks noChangeShapeType="1"/>
            </p:cNvSpPr>
            <p:nvPr/>
          </p:nvSpPr>
          <p:spPr bwMode="auto">
            <a:xfrm>
              <a:off x="2018" y="3883"/>
              <a:ext cx="817" cy="46"/>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11279" name="Line 28">
              <a:extLst>
                <a:ext uri="{FF2B5EF4-FFF2-40B4-BE49-F238E27FC236}">
                  <a16:creationId xmlns:a16="http://schemas.microsoft.com/office/drawing/2014/main" id="{BE1F2B12-D11B-ECBA-D704-3286319578D9}"/>
                </a:ext>
              </a:extLst>
            </p:cNvPr>
            <p:cNvSpPr>
              <a:spLocks noChangeShapeType="1"/>
            </p:cNvSpPr>
            <p:nvPr/>
          </p:nvSpPr>
          <p:spPr bwMode="auto">
            <a:xfrm>
              <a:off x="612" y="3281"/>
              <a:ext cx="91" cy="22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1280" name="Picture 34">
              <a:extLst>
                <a:ext uri="{FF2B5EF4-FFF2-40B4-BE49-F238E27FC236}">
                  <a16:creationId xmlns:a16="http://schemas.microsoft.com/office/drawing/2014/main" id="{9870924E-8327-AA6C-954F-E25887A2B0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7" y="3287"/>
              <a:ext cx="2800" cy="907"/>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3564"/>
                                        </p:tgtEl>
                                        <p:attrNameLst>
                                          <p:attrName>style.visibility</p:attrName>
                                        </p:attrNameLst>
                                      </p:cBhvr>
                                      <p:to>
                                        <p:strVal val="visible"/>
                                      </p:to>
                                    </p:set>
                                    <p:anim calcmode="lin" valueType="num">
                                      <p:cBhvr additive="base">
                                        <p:cTn id="19" dur="1000" fill="hold"/>
                                        <p:tgtEl>
                                          <p:spTgt spid="23564"/>
                                        </p:tgtEl>
                                        <p:attrNameLst>
                                          <p:attrName>ppt_x</p:attrName>
                                        </p:attrNameLst>
                                      </p:cBhvr>
                                      <p:tavLst>
                                        <p:tav tm="0">
                                          <p:val>
                                            <p:strVal val="#ppt_x"/>
                                          </p:val>
                                        </p:tav>
                                        <p:tav tm="100000">
                                          <p:val>
                                            <p:strVal val="#ppt_x"/>
                                          </p:val>
                                        </p:tav>
                                      </p:tavLst>
                                    </p:anim>
                                    <p:anim calcmode="lin" valueType="num">
                                      <p:cBhvr additive="base">
                                        <p:cTn id="20" dur="1000" fill="hold"/>
                                        <p:tgtEl>
                                          <p:spTgt spid="2356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ppt_x"/>
                                          </p:val>
                                        </p:tav>
                                        <p:tav tm="100000">
                                          <p:val>
                                            <p:strVal val="#ppt_x"/>
                                          </p:val>
                                        </p:tav>
                                      </p:tavLst>
                                    </p:anim>
                                    <p:anim calcmode="lin" valueType="num">
                                      <p:cBhvr additive="base">
                                        <p:cTn id="2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4">
            <a:extLst>
              <a:ext uri="{FF2B5EF4-FFF2-40B4-BE49-F238E27FC236}">
                <a16:creationId xmlns:a16="http://schemas.microsoft.com/office/drawing/2014/main" id="{1E2DF67B-BEF2-FF53-462E-66F88F5C5CC7}"/>
              </a:ext>
            </a:extLst>
          </p:cNvPr>
          <p:cNvGrpSpPr>
            <a:grpSpLocks/>
          </p:cNvGrpSpPr>
          <p:nvPr/>
        </p:nvGrpSpPr>
        <p:grpSpPr bwMode="auto">
          <a:xfrm>
            <a:off x="842963" y="3708400"/>
            <a:ext cx="7688262" cy="1606550"/>
            <a:chOff x="531" y="2336"/>
            <a:chExt cx="4843" cy="1012"/>
          </a:xfrm>
        </p:grpSpPr>
        <p:pic>
          <p:nvPicPr>
            <p:cNvPr id="12311" name="Picture 31">
              <a:extLst>
                <a:ext uri="{FF2B5EF4-FFF2-40B4-BE49-F238E27FC236}">
                  <a16:creationId xmlns:a16="http://schemas.microsoft.com/office/drawing/2014/main" id="{123B2804-6AED-75A2-1E9C-71EBC46A0E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2" y="2336"/>
              <a:ext cx="2962" cy="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2312" name="Text Box 22">
              <a:extLst>
                <a:ext uri="{FF2B5EF4-FFF2-40B4-BE49-F238E27FC236}">
                  <a16:creationId xmlns:a16="http://schemas.microsoft.com/office/drawing/2014/main" id="{1470DFA8-AED5-1929-53B6-6FF4D84F0D07}"/>
                </a:ext>
              </a:extLst>
            </p:cNvPr>
            <p:cNvSpPr txBox="1">
              <a:spLocks noChangeArrowheads="1"/>
            </p:cNvSpPr>
            <p:nvPr/>
          </p:nvSpPr>
          <p:spPr bwMode="auto">
            <a:xfrm>
              <a:off x="531" y="2424"/>
              <a:ext cx="1769" cy="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チェックタグから「老年者」を選択</a:t>
              </a:r>
            </a:p>
            <a:p>
              <a:pPr eaLnBrk="1" hangingPunct="1"/>
              <a:r>
                <a:rPr lang="ja-JP" altLang="en-US"/>
                <a:t>します。</a:t>
              </a:r>
              <a:r>
                <a:rPr lang="en-US" altLang="ja-JP"/>
                <a:t>2</a:t>
              </a:r>
              <a:r>
                <a:rPr lang="ja-JP" altLang="en-US"/>
                <a:t>つ以上選択する場合は</a:t>
              </a:r>
            </a:p>
            <a:p>
              <a:pPr eaLnBrk="1" hangingPunct="1"/>
              <a:r>
                <a:rPr lang="en-US" altLang="ja-JP"/>
                <a:t>Ctrl</a:t>
              </a:r>
              <a:r>
                <a:rPr lang="ja-JP" altLang="en-US"/>
                <a:t>キーを押しながら対象をクリック</a:t>
              </a:r>
            </a:p>
            <a:p>
              <a:pPr eaLnBrk="1" hangingPunct="1"/>
              <a:r>
                <a:rPr lang="ja-JP" altLang="en-US"/>
                <a:t>します。　選択したら「絞込み」を</a:t>
              </a:r>
            </a:p>
            <a:p>
              <a:pPr eaLnBrk="1" hangingPunct="1"/>
              <a:r>
                <a:rPr lang="ja-JP" altLang="en-US"/>
                <a:t>クリックして、検索を実行します。</a:t>
              </a:r>
            </a:p>
          </p:txBody>
        </p:sp>
        <p:sp>
          <p:nvSpPr>
            <p:cNvPr id="12313" name="AutoShape 23">
              <a:extLst>
                <a:ext uri="{FF2B5EF4-FFF2-40B4-BE49-F238E27FC236}">
                  <a16:creationId xmlns:a16="http://schemas.microsoft.com/office/drawing/2014/main" id="{C7F21699-37F4-C3F5-1AFC-FF62C6F48F06}"/>
                </a:ext>
              </a:extLst>
            </p:cNvPr>
            <p:cNvSpPr>
              <a:spLocks noChangeArrowheads="1"/>
            </p:cNvSpPr>
            <p:nvPr/>
          </p:nvSpPr>
          <p:spPr bwMode="auto">
            <a:xfrm>
              <a:off x="2279" y="2998"/>
              <a:ext cx="545" cy="227"/>
            </a:xfrm>
            <a:prstGeom prst="wedgeEllipseCallout">
              <a:avLst>
                <a:gd name="adj1" fmla="val 56421"/>
                <a:gd name="adj2" fmla="val 16958"/>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sp>
          <p:nvSpPr>
            <p:cNvPr id="12314" name="AutoShape 24">
              <a:extLst>
                <a:ext uri="{FF2B5EF4-FFF2-40B4-BE49-F238E27FC236}">
                  <a16:creationId xmlns:a16="http://schemas.microsoft.com/office/drawing/2014/main" id="{E9CEE370-7F21-75FA-BF9F-B4B7BB6A79B2}"/>
                </a:ext>
              </a:extLst>
            </p:cNvPr>
            <p:cNvSpPr>
              <a:spLocks noChangeArrowheads="1"/>
            </p:cNvSpPr>
            <p:nvPr/>
          </p:nvSpPr>
          <p:spPr bwMode="auto">
            <a:xfrm>
              <a:off x="3621" y="3031"/>
              <a:ext cx="454" cy="317"/>
            </a:xfrm>
            <a:prstGeom prst="wedgeRoundRectCallout">
              <a:avLst>
                <a:gd name="adj1" fmla="val -112556"/>
                <a:gd name="adj2" fmla="val 21292"/>
                <a:gd name="adj3" fmla="val 16667"/>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sz="1200"/>
                <a:t>Ctrl + </a:t>
              </a:r>
              <a:r>
                <a:rPr lang="ja-JP" altLang="en-US" sz="1200"/>
                <a:t>クリック</a:t>
              </a:r>
            </a:p>
          </p:txBody>
        </p:sp>
      </p:grpSp>
      <p:sp>
        <p:nvSpPr>
          <p:cNvPr id="12291" name="スライド番号プレースホルダ 5">
            <a:extLst>
              <a:ext uri="{FF2B5EF4-FFF2-40B4-BE49-F238E27FC236}">
                <a16:creationId xmlns:a16="http://schemas.microsoft.com/office/drawing/2014/main" id="{3E72402C-93AC-5B8B-5582-CB9689D2BFF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32388819-239E-479A-9D0D-43FA15907838}" type="slidenum">
              <a:rPr lang="en-US" altLang="ja-JP" sz="1600">
                <a:latin typeface="Arial Black" panose="020B0A04020102020204" pitchFamily="34" charset="0"/>
              </a:rPr>
              <a:pPr eaLnBrk="1" hangingPunct="1"/>
              <a:t>11</a:t>
            </a:fld>
            <a:endParaRPr lang="en-US" altLang="ja-JP" sz="1600">
              <a:latin typeface="Arial Black" panose="020B0A04020102020204" pitchFamily="34" charset="0"/>
            </a:endParaRPr>
          </a:p>
        </p:txBody>
      </p:sp>
      <p:sp>
        <p:nvSpPr>
          <p:cNvPr id="12292" name="Rectangle 2">
            <a:extLst>
              <a:ext uri="{FF2B5EF4-FFF2-40B4-BE49-F238E27FC236}">
                <a16:creationId xmlns:a16="http://schemas.microsoft.com/office/drawing/2014/main" id="{B4425BEF-933B-DFA5-BD8A-F9AE05279B13}"/>
              </a:ext>
            </a:extLst>
          </p:cNvPr>
          <p:cNvSpPr>
            <a:spLocks noGrp="1" noChangeArrowheads="1"/>
          </p:cNvSpPr>
          <p:nvPr>
            <p:ph type="title"/>
          </p:nvPr>
        </p:nvSpPr>
        <p:spPr/>
        <p:txBody>
          <a:bodyPr/>
          <a:lstStyle/>
          <a:p>
            <a:pPr eaLnBrk="1" hangingPunct="1"/>
            <a:r>
              <a:rPr lang="en-US" altLang="ja-JP"/>
              <a:t>4.1.3. &lt;</a:t>
            </a:r>
            <a:r>
              <a:rPr lang="ja-JP" altLang="en-US"/>
              <a:t>チェックタグ</a:t>
            </a:r>
            <a:r>
              <a:rPr lang="en-US" altLang="ja-JP"/>
              <a:t>&gt;</a:t>
            </a:r>
            <a:r>
              <a:rPr lang="ja-JP" altLang="en-US"/>
              <a:t>で絞り込む</a:t>
            </a:r>
          </a:p>
        </p:txBody>
      </p:sp>
      <p:sp>
        <p:nvSpPr>
          <p:cNvPr id="12293" name="Rectangle 3">
            <a:extLst>
              <a:ext uri="{FF2B5EF4-FFF2-40B4-BE49-F238E27FC236}">
                <a16:creationId xmlns:a16="http://schemas.microsoft.com/office/drawing/2014/main" id="{23001AB1-8A43-1088-7334-5DBA98C64C91}"/>
              </a:ext>
            </a:extLst>
          </p:cNvPr>
          <p:cNvSpPr>
            <a:spLocks noGrp="1" noChangeArrowheads="1"/>
          </p:cNvSpPr>
          <p:nvPr>
            <p:ph type="body" idx="1"/>
          </p:nvPr>
        </p:nvSpPr>
        <p:spPr>
          <a:xfrm>
            <a:off x="444500" y="1300163"/>
            <a:ext cx="8229600" cy="523875"/>
          </a:xfrm>
        </p:spPr>
        <p:txBody>
          <a:bodyPr/>
          <a:lstStyle/>
          <a:p>
            <a:pPr eaLnBrk="1" hangingPunct="1"/>
            <a:r>
              <a:rPr lang="ja-JP" altLang="en-US"/>
              <a:t>老年者を対象とした論文に絞り込む</a:t>
            </a:r>
          </a:p>
        </p:txBody>
      </p:sp>
      <p:grpSp>
        <p:nvGrpSpPr>
          <p:cNvPr id="12294" name="Group 22">
            <a:extLst>
              <a:ext uri="{FF2B5EF4-FFF2-40B4-BE49-F238E27FC236}">
                <a16:creationId xmlns:a16="http://schemas.microsoft.com/office/drawing/2014/main" id="{67B147B7-7B09-6EE3-379C-0315ED251A8D}"/>
              </a:ext>
            </a:extLst>
          </p:cNvPr>
          <p:cNvGrpSpPr>
            <a:grpSpLocks/>
          </p:cNvGrpSpPr>
          <p:nvPr/>
        </p:nvGrpSpPr>
        <p:grpSpPr bwMode="auto">
          <a:xfrm>
            <a:off x="395288" y="2103438"/>
            <a:ext cx="8320087" cy="1516062"/>
            <a:chOff x="249" y="1325"/>
            <a:chExt cx="5241" cy="955"/>
          </a:xfrm>
        </p:grpSpPr>
        <p:sp>
          <p:nvSpPr>
            <p:cNvPr id="12308" name="Rectangle 7">
              <a:extLst>
                <a:ext uri="{FF2B5EF4-FFF2-40B4-BE49-F238E27FC236}">
                  <a16:creationId xmlns:a16="http://schemas.microsoft.com/office/drawing/2014/main" id="{71F20259-03FF-63A3-73A9-07C3FB3D4811}"/>
                </a:ext>
              </a:extLst>
            </p:cNvPr>
            <p:cNvSpPr>
              <a:spLocks noChangeArrowheads="1"/>
            </p:cNvSpPr>
            <p:nvPr/>
          </p:nvSpPr>
          <p:spPr bwMode="auto">
            <a:xfrm>
              <a:off x="249" y="1344"/>
              <a:ext cx="5216" cy="93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09" name="Text Box 14">
              <a:extLst>
                <a:ext uri="{FF2B5EF4-FFF2-40B4-BE49-F238E27FC236}">
                  <a16:creationId xmlns:a16="http://schemas.microsoft.com/office/drawing/2014/main" id="{99AE2B1D-ED14-A845-75ED-427ED15241FA}"/>
                </a:ext>
              </a:extLst>
            </p:cNvPr>
            <p:cNvSpPr txBox="1">
              <a:spLocks noChangeArrowheads="1"/>
            </p:cNvSpPr>
            <p:nvPr/>
          </p:nvSpPr>
          <p:spPr bwMode="auto">
            <a:xfrm>
              <a:off x="476" y="1525"/>
              <a:ext cx="1824"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動物の種類や年齢区分、性別など</a:t>
              </a:r>
            </a:p>
            <a:p>
              <a:pPr eaLnBrk="1" hangingPunct="1"/>
              <a:r>
                <a:rPr lang="ja-JP" altLang="en-US"/>
                <a:t>で検索の対象を制限する場合は、</a:t>
              </a:r>
            </a:p>
            <a:p>
              <a:pPr eaLnBrk="1" hangingPunct="1"/>
              <a:r>
                <a:rPr lang="ja-JP" altLang="en-US"/>
                <a:t>絞込の対象となる集合をチェックして</a:t>
              </a:r>
            </a:p>
            <a:p>
              <a:pPr eaLnBrk="1" hangingPunct="1"/>
              <a:r>
                <a:rPr lang="ja-JP" altLang="en-US"/>
                <a:t>「絞込み検索へ」をクリックします。</a:t>
              </a:r>
            </a:p>
          </p:txBody>
        </p:sp>
        <p:pic>
          <p:nvPicPr>
            <p:cNvPr id="12310" name="Picture 30">
              <a:extLst>
                <a:ext uri="{FF2B5EF4-FFF2-40B4-BE49-F238E27FC236}">
                  <a16:creationId xmlns:a16="http://schemas.microsoft.com/office/drawing/2014/main" id="{E52A2CAE-A5AB-57C2-8C1B-1DB1E8498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3" y="1325"/>
              <a:ext cx="2897" cy="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grpSp>
      <p:grpSp>
        <p:nvGrpSpPr>
          <p:cNvPr id="4" name="Group 23">
            <a:extLst>
              <a:ext uri="{FF2B5EF4-FFF2-40B4-BE49-F238E27FC236}">
                <a16:creationId xmlns:a16="http://schemas.microsoft.com/office/drawing/2014/main" id="{60F642DD-CB22-0CE6-2508-7D75AB7650BE}"/>
              </a:ext>
            </a:extLst>
          </p:cNvPr>
          <p:cNvGrpSpPr>
            <a:grpSpLocks/>
          </p:cNvGrpSpPr>
          <p:nvPr/>
        </p:nvGrpSpPr>
        <p:grpSpPr bwMode="auto">
          <a:xfrm>
            <a:off x="5376863" y="2590800"/>
            <a:ext cx="2589212" cy="1057275"/>
            <a:chOff x="3387" y="1632"/>
            <a:chExt cx="1631" cy="666"/>
          </a:xfrm>
        </p:grpSpPr>
        <p:sp>
          <p:nvSpPr>
            <p:cNvPr id="12305" name="AutoShape 16">
              <a:extLst>
                <a:ext uri="{FF2B5EF4-FFF2-40B4-BE49-F238E27FC236}">
                  <a16:creationId xmlns:a16="http://schemas.microsoft.com/office/drawing/2014/main" id="{04D7F141-846B-38D3-1CC3-4B08D0E7A70D}"/>
                </a:ext>
              </a:extLst>
            </p:cNvPr>
            <p:cNvSpPr>
              <a:spLocks noChangeArrowheads="1"/>
            </p:cNvSpPr>
            <p:nvPr/>
          </p:nvSpPr>
          <p:spPr bwMode="auto">
            <a:xfrm>
              <a:off x="4473" y="1632"/>
              <a:ext cx="545" cy="227"/>
            </a:xfrm>
            <a:prstGeom prst="wedgeEllipseCallout">
              <a:avLst>
                <a:gd name="adj1" fmla="val -70366"/>
                <a:gd name="adj2" fmla="val 106389"/>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sp>
          <p:nvSpPr>
            <p:cNvPr id="12306" name="AutoShape 15">
              <a:extLst>
                <a:ext uri="{FF2B5EF4-FFF2-40B4-BE49-F238E27FC236}">
                  <a16:creationId xmlns:a16="http://schemas.microsoft.com/office/drawing/2014/main" id="{2C973217-76CC-13FB-8676-66695E2247DA}"/>
                </a:ext>
              </a:extLst>
            </p:cNvPr>
            <p:cNvSpPr>
              <a:spLocks noChangeArrowheads="1"/>
            </p:cNvSpPr>
            <p:nvPr/>
          </p:nvSpPr>
          <p:spPr bwMode="auto">
            <a:xfrm>
              <a:off x="3999" y="2053"/>
              <a:ext cx="401" cy="15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07" name="Line 13">
              <a:extLst>
                <a:ext uri="{FF2B5EF4-FFF2-40B4-BE49-F238E27FC236}">
                  <a16:creationId xmlns:a16="http://schemas.microsoft.com/office/drawing/2014/main" id="{7DCB1CA5-1492-E4DF-12FE-ADC6D3820915}"/>
                </a:ext>
              </a:extLst>
            </p:cNvPr>
            <p:cNvSpPr>
              <a:spLocks noChangeShapeType="1"/>
            </p:cNvSpPr>
            <p:nvPr/>
          </p:nvSpPr>
          <p:spPr bwMode="auto">
            <a:xfrm flipH="1">
              <a:off x="3387" y="2130"/>
              <a:ext cx="599" cy="16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5" name="Group 25">
            <a:extLst>
              <a:ext uri="{FF2B5EF4-FFF2-40B4-BE49-F238E27FC236}">
                <a16:creationId xmlns:a16="http://schemas.microsoft.com/office/drawing/2014/main" id="{CC72CC95-06EF-A7B6-179B-9730CD2B8B1B}"/>
              </a:ext>
            </a:extLst>
          </p:cNvPr>
          <p:cNvGrpSpPr>
            <a:grpSpLocks/>
          </p:cNvGrpSpPr>
          <p:nvPr/>
        </p:nvGrpSpPr>
        <p:grpSpPr bwMode="auto">
          <a:xfrm>
            <a:off x="7094538" y="4494213"/>
            <a:ext cx="1627187" cy="979487"/>
            <a:chOff x="4469" y="2831"/>
            <a:chExt cx="1025" cy="617"/>
          </a:xfrm>
        </p:grpSpPr>
        <p:sp>
          <p:nvSpPr>
            <p:cNvPr id="12302" name="Line 31">
              <a:extLst>
                <a:ext uri="{FF2B5EF4-FFF2-40B4-BE49-F238E27FC236}">
                  <a16:creationId xmlns:a16="http://schemas.microsoft.com/office/drawing/2014/main" id="{C6D8134E-3D3F-4984-C775-ADBDD914C4EA}"/>
                </a:ext>
              </a:extLst>
            </p:cNvPr>
            <p:cNvSpPr>
              <a:spLocks noChangeShapeType="1"/>
            </p:cNvSpPr>
            <p:nvPr/>
          </p:nvSpPr>
          <p:spPr bwMode="auto">
            <a:xfrm flipH="1">
              <a:off x="4469" y="2968"/>
              <a:ext cx="288" cy="48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2303" name="Picture 32">
              <a:extLst>
                <a:ext uri="{FF2B5EF4-FFF2-40B4-BE49-F238E27FC236}">
                  <a16:creationId xmlns:a16="http://schemas.microsoft.com/office/drawing/2014/main" id="{D3C76CB9-B643-3717-894D-9FB37B15B1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 y="2831"/>
              <a:ext cx="78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12304" name="AutoShape 16">
              <a:extLst>
                <a:ext uri="{FF2B5EF4-FFF2-40B4-BE49-F238E27FC236}">
                  <a16:creationId xmlns:a16="http://schemas.microsoft.com/office/drawing/2014/main" id="{015117AA-262A-EC9B-A883-221C26F8C0DB}"/>
                </a:ext>
              </a:extLst>
            </p:cNvPr>
            <p:cNvSpPr>
              <a:spLocks noChangeArrowheads="1"/>
            </p:cNvSpPr>
            <p:nvPr/>
          </p:nvSpPr>
          <p:spPr bwMode="auto">
            <a:xfrm>
              <a:off x="4867" y="3062"/>
              <a:ext cx="545" cy="227"/>
            </a:xfrm>
            <a:prstGeom prst="wedgeEllipseCallout">
              <a:avLst>
                <a:gd name="adj1" fmla="val -29083"/>
                <a:gd name="adj2" fmla="val -99338"/>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grpSp>
        <p:nvGrpSpPr>
          <p:cNvPr id="6" name="Group 26">
            <a:extLst>
              <a:ext uri="{FF2B5EF4-FFF2-40B4-BE49-F238E27FC236}">
                <a16:creationId xmlns:a16="http://schemas.microsoft.com/office/drawing/2014/main" id="{0E91AA57-284E-8EC9-9A72-007BD1B3F68D}"/>
              </a:ext>
            </a:extLst>
          </p:cNvPr>
          <p:cNvGrpSpPr>
            <a:grpSpLocks/>
          </p:cNvGrpSpPr>
          <p:nvPr/>
        </p:nvGrpSpPr>
        <p:grpSpPr bwMode="auto">
          <a:xfrm>
            <a:off x="487363" y="5392738"/>
            <a:ext cx="8332787" cy="1465262"/>
            <a:chOff x="307" y="3397"/>
            <a:chExt cx="5249" cy="923"/>
          </a:xfrm>
        </p:grpSpPr>
        <p:sp>
          <p:nvSpPr>
            <p:cNvPr id="12298" name="Rectangle 29">
              <a:extLst>
                <a:ext uri="{FF2B5EF4-FFF2-40B4-BE49-F238E27FC236}">
                  <a16:creationId xmlns:a16="http://schemas.microsoft.com/office/drawing/2014/main" id="{4F7EB7B5-7866-B855-5DBD-D4FE3F485AAC}"/>
                </a:ext>
              </a:extLst>
            </p:cNvPr>
            <p:cNvSpPr>
              <a:spLocks noChangeArrowheads="1"/>
            </p:cNvSpPr>
            <p:nvPr/>
          </p:nvSpPr>
          <p:spPr bwMode="auto">
            <a:xfrm>
              <a:off x="307" y="3412"/>
              <a:ext cx="5216" cy="90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299" name="Text Box 27">
              <a:extLst>
                <a:ext uri="{FF2B5EF4-FFF2-40B4-BE49-F238E27FC236}">
                  <a16:creationId xmlns:a16="http://schemas.microsoft.com/office/drawing/2014/main" id="{56A58FF7-349E-19A4-DC68-4A3CF1BF3409}"/>
                </a:ext>
              </a:extLst>
            </p:cNvPr>
            <p:cNvSpPr txBox="1">
              <a:spLocks noChangeArrowheads="1"/>
            </p:cNvSpPr>
            <p:nvPr/>
          </p:nvSpPr>
          <p:spPr bwMode="auto">
            <a:xfrm>
              <a:off x="703" y="3631"/>
              <a:ext cx="149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老年者を対象とした検索結果</a:t>
              </a:r>
            </a:p>
            <a:p>
              <a:pPr eaLnBrk="1" hangingPunct="1"/>
              <a:r>
                <a:rPr lang="en-US" altLang="ja-JP"/>
                <a:t>#5</a:t>
              </a:r>
              <a:r>
                <a:rPr lang="ja-JP" altLang="en-US"/>
                <a:t>ができました。</a:t>
              </a:r>
            </a:p>
          </p:txBody>
        </p:sp>
        <p:sp>
          <p:nvSpPr>
            <p:cNvPr id="12300" name="Line 12">
              <a:extLst>
                <a:ext uri="{FF2B5EF4-FFF2-40B4-BE49-F238E27FC236}">
                  <a16:creationId xmlns:a16="http://schemas.microsoft.com/office/drawing/2014/main" id="{34E28C1F-D889-243A-62C2-0EA81353BB25}"/>
                </a:ext>
              </a:extLst>
            </p:cNvPr>
            <p:cNvSpPr>
              <a:spLocks noChangeShapeType="1"/>
            </p:cNvSpPr>
            <p:nvPr/>
          </p:nvSpPr>
          <p:spPr bwMode="auto">
            <a:xfrm>
              <a:off x="1577" y="3866"/>
              <a:ext cx="817" cy="31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2301" name="Picture 34">
              <a:extLst>
                <a:ext uri="{FF2B5EF4-FFF2-40B4-BE49-F238E27FC236}">
                  <a16:creationId xmlns:a16="http://schemas.microsoft.com/office/drawing/2014/main" id="{D85A24B9-99A9-B428-CE6E-7F77C33946E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4" y="3397"/>
              <a:ext cx="3132" cy="9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ppt_x"/>
                                          </p:val>
                                        </p:tav>
                                        <p:tav tm="100000">
                                          <p:val>
                                            <p:strVal val="#ppt_x"/>
                                          </p:val>
                                        </p:tav>
                                      </p:tavLst>
                                    </p:anim>
                                    <p:anim calcmode="lin" valueType="num">
                                      <p:cBhvr additive="base">
                                        <p:cTn id="20"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1000" fill="hold"/>
                                        <p:tgtEl>
                                          <p:spTgt spid="6"/>
                                        </p:tgtEl>
                                        <p:attrNameLst>
                                          <p:attrName>ppt_x</p:attrName>
                                        </p:attrNameLst>
                                      </p:cBhvr>
                                      <p:tavLst>
                                        <p:tav tm="0">
                                          <p:val>
                                            <p:strVal val="#ppt_x"/>
                                          </p:val>
                                        </p:tav>
                                        <p:tav tm="100000">
                                          <p:val>
                                            <p:strVal val="#ppt_x"/>
                                          </p:val>
                                        </p:tav>
                                      </p:tavLst>
                                    </p:anim>
                                    <p:anim calcmode="lin" valueType="num">
                                      <p:cBhvr additive="base">
                                        <p:cTn id="26"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a:extLst>
              <a:ext uri="{FF2B5EF4-FFF2-40B4-BE49-F238E27FC236}">
                <a16:creationId xmlns:a16="http://schemas.microsoft.com/office/drawing/2014/main" id="{77401190-C221-0C49-4B5F-856403EE0B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00890760-E3B1-4B98-BE90-833C793DEE71}" type="slidenum">
              <a:rPr lang="en-US" altLang="ja-JP" sz="1600">
                <a:latin typeface="Arial Black" panose="020B0A04020102020204" pitchFamily="34" charset="0"/>
              </a:rPr>
              <a:pPr eaLnBrk="1" hangingPunct="1"/>
              <a:t>12</a:t>
            </a:fld>
            <a:endParaRPr lang="en-US" altLang="ja-JP" sz="1600">
              <a:latin typeface="Arial Black" panose="020B0A04020102020204" pitchFamily="34" charset="0"/>
            </a:endParaRPr>
          </a:p>
        </p:txBody>
      </p:sp>
      <p:sp>
        <p:nvSpPr>
          <p:cNvPr id="13315" name="Rectangle 2">
            <a:extLst>
              <a:ext uri="{FF2B5EF4-FFF2-40B4-BE49-F238E27FC236}">
                <a16:creationId xmlns:a16="http://schemas.microsoft.com/office/drawing/2014/main" id="{D6A75063-FA52-0500-BEC3-041BEAE49270}"/>
              </a:ext>
            </a:extLst>
          </p:cNvPr>
          <p:cNvSpPr>
            <a:spLocks noGrp="1" noChangeArrowheads="1"/>
          </p:cNvSpPr>
          <p:nvPr>
            <p:ph type="title"/>
          </p:nvPr>
        </p:nvSpPr>
        <p:spPr/>
        <p:txBody>
          <a:bodyPr/>
          <a:lstStyle/>
          <a:p>
            <a:pPr eaLnBrk="1" hangingPunct="1"/>
            <a:r>
              <a:rPr lang="en-US" altLang="ja-JP"/>
              <a:t>4.1.4. &lt;</a:t>
            </a:r>
            <a:r>
              <a:rPr lang="ja-JP" altLang="en-US"/>
              <a:t>研究デザイン</a:t>
            </a:r>
            <a:r>
              <a:rPr lang="en-US" altLang="ja-JP"/>
              <a:t>&gt;</a:t>
            </a:r>
            <a:r>
              <a:rPr lang="ja-JP" altLang="en-US"/>
              <a:t>で絞り込む</a:t>
            </a:r>
          </a:p>
        </p:txBody>
      </p:sp>
      <p:sp>
        <p:nvSpPr>
          <p:cNvPr id="13316" name="Rectangle 3">
            <a:extLst>
              <a:ext uri="{FF2B5EF4-FFF2-40B4-BE49-F238E27FC236}">
                <a16:creationId xmlns:a16="http://schemas.microsoft.com/office/drawing/2014/main" id="{CFC2F3E1-E092-ACB0-E6DB-3074FD5DDDB4}"/>
              </a:ext>
            </a:extLst>
          </p:cNvPr>
          <p:cNvSpPr>
            <a:spLocks noGrp="1" noChangeArrowheads="1"/>
          </p:cNvSpPr>
          <p:nvPr>
            <p:ph type="body" idx="1"/>
          </p:nvPr>
        </p:nvSpPr>
        <p:spPr>
          <a:xfrm>
            <a:off x="457200" y="1600200"/>
            <a:ext cx="8229600" cy="2181225"/>
          </a:xfrm>
        </p:spPr>
        <p:txBody>
          <a:bodyPr/>
          <a:lstStyle/>
          <a:p>
            <a:pPr eaLnBrk="1" hangingPunct="1"/>
            <a:r>
              <a:rPr lang="ja-JP" altLang="en-US"/>
              <a:t>臨床に役立ちそうな論文に絞り込む</a:t>
            </a:r>
          </a:p>
        </p:txBody>
      </p:sp>
      <p:sp>
        <p:nvSpPr>
          <p:cNvPr id="13317" name="Rectangle 13">
            <a:extLst>
              <a:ext uri="{FF2B5EF4-FFF2-40B4-BE49-F238E27FC236}">
                <a16:creationId xmlns:a16="http://schemas.microsoft.com/office/drawing/2014/main" id="{796A87A3-31A0-3140-6EA1-1B98221A2ECC}"/>
              </a:ext>
            </a:extLst>
          </p:cNvPr>
          <p:cNvSpPr>
            <a:spLocks noChangeArrowheads="1"/>
          </p:cNvSpPr>
          <p:nvPr/>
        </p:nvSpPr>
        <p:spPr bwMode="auto">
          <a:xfrm>
            <a:off x="395288" y="2060575"/>
            <a:ext cx="8280400" cy="16557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318" name="Text Box 9">
            <a:extLst>
              <a:ext uri="{FF2B5EF4-FFF2-40B4-BE49-F238E27FC236}">
                <a16:creationId xmlns:a16="http://schemas.microsoft.com/office/drawing/2014/main" id="{39E80435-2903-1CC9-6569-717E00F154CF}"/>
              </a:ext>
            </a:extLst>
          </p:cNvPr>
          <p:cNvSpPr txBox="1">
            <a:spLocks noChangeArrowheads="1"/>
          </p:cNvSpPr>
          <p:nvPr/>
        </p:nvSpPr>
        <p:spPr bwMode="auto">
          <a:xfrm>
            <a:off x="808038" y="2303463"/>
            <a:ext cx="2900362"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臨床現場での比較論文やガイドラインなど、臨床現場で役に立つ論文に制限できます。</a:t>
            </a:r>
          </a:p>
          <a:p>
            <a:pPr eaLnBrk="1" hangingPunct="1"/>
            <a:r>
              <a:rPr lang="ja-JP" altLang="en-US"/>
              <a:t>絞込む対象の集合をチェックして</a:t>
            </a:r>
          </a:p>
          <a:p>
            <a:pPr eaLnBrk="1" hangingPunct="1"/>
            <a:r>
              <a:rPr lang="ja-JP" altLang="en-US"/>
              <a:t>「絞込み検索へ」をクリックします。</a:t>
            </a:r>
          </a:p>
        </p:txBody>
      </p:sp>
      <p:pic>
        <p:nvPicPr>
          <p:cNvPr id="13319" name="Picture 27">
            <a:extLst>
              <a:ext uri="{FF2B5EF4-FFF2-40B4-BE49-F238E27FC236}">
                <a16:creationId xmlns:a16="http://schemas.microsoft.com/office/drawing/2014/main" id="{DC278E69-C238-D721-2012-8454F3E31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7288" y="2036763"/>
            <a:ext cx="5092700"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nvGrpSpPr>
          <p:cNvPr id="2" name="Group 19">
            <a:extLst>
              <a:ext uri="{FF2B5EF4-FFF2-40B4-BE49-F238E27FC236}">
                <a16:creationId xmlns:a16="http://schemas.microsoft.com/office/drawing/2014/main" id="{54D088C6-D438-7A07-4F71-FEA8063865B4}"/>
              </a:ext>
            </a:extLst>
          </p:cNvPr>
          <p:cNvGrpSpPr>
            <a:grpSpLocks/>
          </p:cNvGrpSpPr>
          <p:nvPr/>
        </p:nvGrpSpPr>
        <p:grpSpPr bwMode="auto">
          <a:xfrm>
            <a:off x="6242050" y="2735263"/>
            <a:ext cx="1057275" cy="958850"/>
            <a:chOff x="3932" y="1723"/>
            <a:chExt cx="666" cy="604"/>
          </a:xfrm>
        </p:grpSpPr>
        <p:sp>
          <p:nvSpPr>
            <p:cNvPr id="13333" name="AutoShape 10">
              <a:extLst>
                <a:ext uri="{FF2B5EF4-FFF2-40B4-BE49-F238E27FC236}">
                  <a16:creationId xmlns:a16="http://schemas.microsoft.com/office/drawing/2014/main" id="{4F672396-CF13-E287-412B-273C576A62FE}"/>
                </a:ext>
              </a:extLst>
            </p:cNvPr>
            <p:cNvSpPr>
              <a:spLocks noChangeArrowheads="1"/>
            </p:cNvSpPr>
            <p:nvPr/>
          </p:nvSpPr>
          <p:spPr bwMode="auto">
            <a:xfrm>
              <a:off x="3932" y="2191"/>
              <a:ext cx="423" cy="136"/>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334" name="AutoShape 11">
              <a:extLst>
                <a:ext uri="{FF2B5EF4-FFF2-40B4-BE49-F238E27FC236}">
                  <a16:creationId xmlns:a16="http://schemas.microsoft.com/office/drawing/2014/main" id="{156B6C8C-CC63-AC42-9E9D-2A83369FB368}"/>
                </a:ext>
              </a:extLst>
            </p:cNvPr>
            <p:cNvSpPr>
              <a:spLocks noChangeArrowheads="1"/>
            </p:cNvSpPr>
            <p:nvPr/>
          </p:nvSpPr>
          <p:spPr bwMode="auto">
            <a:xfrm>
              <a:off x="4053" y="1723"/>
              <a:ext cx="545" cy="227"/>
            </a:xfrm>
            <a:prstGeom prst="wedgeEllipseCallout">
              <a:avLst>
                <a:gd name="adj1" fmla="val -30736"/>
                <a:gd name="adj2" fmla="val 103745"/>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grpSp>
        <p:nvGrpSpPr>
          <p:cNvPr id="3" name="Group 20">
            <a:extLst>
              <a:ext uri="{FF2B5EF4-FFF2-40B4-BE49-F238E27FC236}">
                <a16:creationId xmlns:a16="http://schemas.microsoft.com/office/drawing/2014/main" id="{1BB5F778-F8AE-F019-54D1-70BF1410700B}"/>
              </a:ext>
            </a:extLst>
          </p:cNvPr>
          <p:cNvGrpSpPr>
            <a:grpSpLocks/>
          </p:cNvGrpSpPr>
          <p:nvPr/>
        </p:nvGrpSpPr>
        <p:grpSpPr bwMode="auto">
          <a:xfrm>
            <a:off x="538163" y="3849688"/>
            <a:ext cx="8202612" cy="1133475"/>
            <a:chOff x="339" y="2425"/>
            <a:chExt cx="5167" cy="714"/>
          </a:xfrm>
        </p:grpSpPr>
        <p:sp>
          <p:nvSpPr>
            <p:cNvPr id="13330" name="Text Box 16">
              <a:extLst>
                <a:ext uri="{FF2B5EF4-FFF2-40B4-BE49-F238E27FC236}">
                  <a16:creationId xmlns:a16="http://schemas.microsoft.com/office/drawing/2014/main" id="{1A6BBF8E-7497-EC9D-B95F-9CA26BDB5A43}"/>
                </a:ext>
              </a:extLst>
            </p:cNvPr>
            <p:cNvSpPr txBox="1">
              <a:spLocks noChangeArrowheads="1"/>
            </p:cNvSpPr>
            <p:nvPr/>
          </p:nvSpPr>
          <p:spPr bwMode="auto">
            <a:xfrm>
              <a:off x="339" y="2425"/>
              <a:ext cx="1950"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メタアナリシス～比較研究はエビデンス</a:t>
              </a:r>
            </a:p>
            <a:p>
              <a:pPr eaLnBrk="1" hangingPunct="1"/>
              <a:r>
                <a:rPr lang="ja-JP" altLang="en-US"/>
                <a:t>の強さに応じて設けられた物です。</a:t>
              </a:r>
            </a:p>
            <a:p>
              <a:pPr eaLnBrk="1" hangingPunct="1"/>
              <a:r>
                <a:rPr lang="ja-JP" altLang="en-US"/>
                <a:t>診療ガイドラインは推奨の形で判断の</a:t>
              </a:r>
            </a:p>
            <a:p>
              <a:pPr eaLnBrk="1" hangingPunct="1"/>
              <a:r>
                <a:rPr lang="ja-JP" altLang="en-US"/>
                <a:t>手がかりを得ることができます。</a:t>
              </a:r>
            </a:p>
          </p:txBody>
        </p:sp>
        <p:sp>
          <p:nvSpPr>
            <p:cNvPr id="13331" name="Text Box 17">
              <a:extLst>
                <a:ext uri="{FF2B5EF4-FFF2-40B4-BE49-F238E27FC236}">
                  <a16:creationId xmlns:a16="http://schemas.microsoft.com/office/drawing/2014/main" id="{FE765CDC-34DC-4A00-98AA-9EB70A12EFBB}"/>
                </a:ext>
              </a:extLst>
            </p:cNvPr>
            <p:cNvSpPr txBox="1">
              <a:spLocks noChangeArrowheads="1"/>
            </p:cNvSpPr>
            <p:nvPr/>
          </p:nvSpPr>
          <p:spPr bwMode="auto">
            <a:xfrm>
              <a:off x="2446" y="2813"/>
              <a:ext cx="178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任意の研究デザインを選んで</a:t>
              </a:r>
            </a:p>
            <a:p>
              <a:pPr eaLnBrk="1" hangingPunct="1"/>
              <a:r>
                <a:rPr lang="ja-JP" altLang="en-US"/>
                <a:t>「絞込み」をクリックして検索します。</a:t>
              </a:r>
            </a:p>
          </p:txBody>
        </p:sp>
        <p:pic>
          <p:nvPicPr>
            <p:cNvPr id="13332" name="Picture 29">
              <a:extLst>
                <a:ext uri="{FF2B5EF4-FFF2-40B4-BE49-F238E27FC236}">
                  <a16:creationId xmlns:a16="http://schemas.microsoft.com/office/drawing/2014/main" id="{B9403690-77BB-F682-D09B-05B0F03A27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6" y="2431"/>
              <a:ext cx="3130" cy="352"/>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4" name="Group 21">
            <a:extLst>
              <a:ext uri="{FF2B5EF4-FFF2-40B4-BE49-F238E27FC236}">
                <a16:creationId xmlns:a16="http://schemas.microsoft.com/office/drawing/2014/main" id="{810FB2C1-61A2-8B71-8033-3CDE6A06190A}"/>
              </a:ext>
            </a:extLst>
          </p:cNvPr>
          <p:cNvGrpSpPr>
            <a:grpSpLocks/>
          </p:cNvGrpSpPr>
          <p:nvPr/>
        </p:nvGrpSpPr>
        <p:grpSpPr bwMode="auto">
          <a:xfrm>
            <a:off x="6532563" y="4467225"/>
            <a:ext cx="2303462" cy="396875"/>
            <a:chOff x="4115" y="2814"/>
            <a:chExt cx="1451" cy="250"/>
          </a:xfrm>
        </p:grpSpPr>
        <p:sp>
          <p:nvSpPr>
            <p:cNvPr id="13328" name="AutoShape 18">
              <a:extLst>
                <a:ext uri="{FF2B5EF4-FFF2-40B4-BE49-F238E27FC236}">
                  <a16:creationId xmlns:a16="http://schemas.microsoft.com/office/drawing/2014/main" id="{4E908FE5-0C94-BA3D-9AD3-07900B9B839C}"/>
                </a:ext>
              </a:extLst>
            </p:cNvPr>
            <p:cNvSpPr>
              <a:spLocks noChangeArrowheads="1"/>
            </p:cNvSpPr>
            <p:nvPr/>
          </p:nvSpPr>
          <p:spPr bwMode="auto">
            <a:xfrm>
              <a:off x="5021" y="2879"/>
              <a:ext cx="545" cy="185"/>
            </a:xfrm>
            <a:prstGeom prst="wedgeEllipseCallout">
              <a:avLst>
                <a:gd name="adj1" fmla="val -71282"/>
                <a:gd name="adj2" fmla="val -34324"/>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pic>
          <p:nvPicPr>
            <p:cNvPr id="13329" name="Picture 30">
              <a:extLst>
                <a:ext uri="{FF2B5EF4-FFF2-40B4-BE49-F238E27FC236}">
                  <a16:creationId xmlns:a16="http://schemas.microsoft.com/office/drawing/2014/main" id="{18A9DDAD-1510-785B-0250-977C387A51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5" y="2814"/>
              <a:ext cx="78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grpSp>
        <p:nvGrpSpPr>
          <p:cNvPr id="5" name="Group 22">
            <a:extLst>
              <a:ext uri="{FF2B5EF4-FFF2-40B4-BE49-F238E27FC236}">
                <a16:creationId xmlns:a16="http://schemas.microsoft.com/office/drawing/2014/main" id="{58AA07E8-CE70-E2FE-95F1-B115E74D8C79}"/>
              </a:ext>
            </a:extLst>
          </p:cNvPr>
          <p:cNvGrpSpPr>
            <a:grpSpLocks/>
          </p:cNvGrpSpPr>
          <p:nvPr/>
        </p:nvGrpSpPr>
        <p:grpSpPr bwMode="auto">
          <a:xfrm>
            <a:off x="395288" y="4937125"/>
            <a:ext cx="8396287" cy="1804988"/>
            <a:chOff x="249" y="3110"/>
            <a:chExt cx="5289" cy="1137"/>
          </a:xfrm>
        </p:grpSpPr>
        <p:sp>
          <p:nvSpPr>
            <p:cNvPr id="13324" name="Rectangle 21">
              <a:extLst>
                <a:ext uri="{FF2B5EF4-FFF2-40B4-BE49-F238E27FC236}">
                  <a16:creationId xmlns:a16="http://schemas.microsoft.com/office/drawing/2014/main" id="{CCB4372F-4C75-5F12-9A3E-C9262260F3FB}"/>
                </a:ext>
              </a:extLst>
            </p:cNvPr>
            <p:cNvSpPr>
              <a:spLocks noChangeArrowheads="1"/>
            </p:cNvSpPr>
            <p:nvPr/>
          </p:nvSpPr>
          <p:spPr bwMode="auto">
            <a:xfrm>
              <a:off x="249" y="3113"/>
              <a:ext cx="5216" cy="113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3325" name="Text Box 19">
              <a:extLst>
                <a:ext uri="{FF2B5EF4-FFF2-40B4-BE49-F238E27FC236}">
                  <a16:creationId xmlns:a16="http://schemas.microsoft.com/office/drawing/2014/main" id="{664230EA-EBCF-A49A-4971-696FEC05BC57}"/>
                </a:ext>
              </a:extLst>
            </p:cNvPr>
            <p:cNvSpPr txBox="1">
              <a:spLocks noChangeArrowheads="1"/>
            </p:cNvSpPr>
            <p:nvPr/>
          </p:nvSpPr>
          <p:spPr bwMode="auto">
            <a:xfrm>
              <a:off x="514" y="3657"/>
              <a:ext cx="1731"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研究デザインに該当する検索結果</a:t>
              </a:r>
            </a:p>
            <a:p>
              <a:pPr eaLnBrk="1" hangingPunct="1"/>
              <a:r>
                <a:rPr lang="en-US" altLang="ja-JP"/>
                <a:t>#6</a:t>
              </a:r>
              <a:r>
                <a:rPr lang="ja-JP" altLang="en-US"/>
                <a:t>ができました。</a:t>
              </a:r>
            </a:p>
          </p:txBody>
        </p:sp>
        <p:sp>
          <p:nvSpPr>
            <p:cNvPr id="13326" name="Line 20">
              <a:extLst>
                <a:ext uri="{FF2B5EF4-FFF2-40B4-BE49-F238E27FC236}">
                  <a16:creationId xmlns:a16="http://schemas.microsoft.com/office/drawing/2014/main" id="{BF43FA81-ADE0-2B9B-FC39-1D861E4766E8}"/>
                </a:ext>
              </a:extLst>
            </p:cNvPr>
            <p:cNvSpPr>
              <a:spLocks noChangeShapeType="1"/>
            </p:cNvSpPr>
            <p:nvPr/>
          </p:nvSpPr>
          <p:spPr bwMode="auto">
            <a:xfrm>
              <a:off x="1565" y="3884"/>
              <a:ext cx="861" cy="4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3327" name="Picture 31">
              <a:extLst>
                <a:ext uri="{FF2B5EF4-FFF2-40B4-BE49-F238E27FC236}">
                  <a16:creationId xmlns:a16="http://schemas.microsoft.com/office/drawing/2014/main" id="{8486A287-1EF1-C5CF-E88B-0D6B49AFCF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5" y="3110"/>
              <a:ext cx="3123" cy="1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ppt_x"/>
                                          </p:val>
                                        </p:tav>
                                        <p:tav tm="100000">
                                          <p:val>
                                            <p:strVal val="#ppt_x"/>
                                          </p:val>
                                        </p:tav>
                                      </p:tavLst>
                                    </p:anim>
                                    <p:anim calcmode="lin" valueType="num">
                                      <p:cBhvr additive="base">
                                        <p:cTn id="14"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ppt_x"/>
                                          </p:val>
                                        </p:tav>
                                        <p:tav tm="100000">
                                          <p:val>
                                            <p:strVal val="#ppt_x"/>
                                          </p:val>
                                        </p:tav>
                                      </p:tavLst>
                                    </p:anim>
                                    <p:anim calcmode="lin" valueType="num">
                                      <p:cBhvr additive="base">
                                        <p:cTn id="2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1000" fill="hold"/>
                                        <p:tgtEl>
                                          <p:spTgt spid="5"/>
                                        </p:tgtEl>
                                        <p:attrNameLst>
                                          <p:attrName>ppt_x</p:attrName>
                                        </p:attrNameLst>
                                      </p:cBhvr>
                                      <p:tavLst>
                                        <p:tav tm="0">
                                          <p:val>
                                            <p:strVal val="#ppt_x"/>
                                          </p:val>
                                        </p:tav>
                                        <p:tav tm="100000">
                                          <p:val>
                                            <p:strVal val="#ppt_x"/>
                                          </p:val>
                                        </p:tav>
                                      </p:tavLst>
                                    </p:anim>
                                    <p:anim calcmode="lin" valueType="num">
                                      <p:cBhvr additive="base">
                                        <p:cTn id="26"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a:extLst>
              <a:ext uri="{FF2B5EF4-FFF2-40B4-BE49-F238E27FC236}">
                <a16:creationId xmlns:a16="http://schemas.microsoft.com/office/drawing/2014/main" id="{18D6F9BB-5ABC-6BA6-D902-3CAEAE4AC52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1C0AAC84-D693-42C6-ADCB-58E08558971B}" type="slidenum">
              <a:rPr lang="en-US" altLang="ja-JP" sz="1600">
                <a:latin typeface="Arial Black" panose="020B0A04020102020204" pitchFamily="34" charset="0"/>
              </a:rPr>
              <a:pPr eaLnBrk="1" hangingPunct="1"/>
              <a:t>13</a:t>
            </a:fld>
            <a:endParaRPr lang="en-US" altLang="ja-JP" sz="1600">
              <a:latin typeface="Arial Black" panose="020B0A04020102020204" pitchFamily="34" charset="0"/>
            </a:endParaRPr>
          </a:p>
        </p:txBody>
      </p:sp>
      <p:sp>
        <p:nvSpPr>
          <p:cNvPr id="14339" name="Rectangle 2">
            <a:extLst>
              <a:ext uri="{FF2B5EF4-FFF2-40B4-BE49-F238E27FC236}">
                <a16:creationId xmlns:a16="http://schemas.microsoft.com/office/drawing/2014/main" id="{AB33CCC2-E39E-0BDB-4631-20AA8B5AC522}"/>
              </a:ext>
            </a:extLst>
          </p:cNvPr>
          <p:cNvSpPr>
            <a:spLocks noGrp="1" noChangeArrowheads="1"/>
          </p:cNvSpPr>
          <p:nvPr>
            <p:ph type="title"/>
          </p:nvPr>
        </p:nvSpPr>
        <p:spPr/>
        <p:txBody>
          <a:bodyPr/>
          <a:lstStyle/>
          <a:p>
            <a:pPr eaLnBrk="1" hangingPunct="1"/>
            <a:r>
              <a:rPr lang="en-US" altLang="ja-JP"/>
              <a:t>4.2.</a:t>
            </a:r>
            <a:r>
              <a:rPr lang="ja-JP" altLang="en-US"/>
              <a:t>検索方法・その２</a:t>
            </a:r>
          </a:p>
        </p:txBody>
      </p:sp>
      <p:sp>
        <p:nvSpPr>
          <p:cNvPr id="14340" name="Rectangle 3">
            <a:extLst>
              <a:ext uri="{FF2B5EF4-FFF2-40B4-BE49-F238E27FC236}">
                <a16:creationId xmlns:a16="http://schemas.microsoft.com/office/drawing/2014/main" id="{8AA553DD-B271-1245-7114-B035A9BBD5AA}"/>
              </a:ext>
            </a:extLst>
          </p:cNvPr>
          <p:cNvSpPr>
            <a:spLocks noGrp="1" noChangeArrowheads="1"/>
          </p:cNvSpPr>
          <p:nvPr>
            <p:ph type="body" idx="1"/>
          </p:nvPr>
        </p:nvSpPr>
        <p:spPr/>
        <p:txBody>
          <a:bodyPr/>
          <a:lstStyle/>
          <a:p>
            <a:pPr eaLnBrk="1" hangingPunct="1"/>
            <a:r>
              <a:rPr lang="ja-JP" altLang="en-US"/>
              <a:t>テーマ：糖尿病患者のフットケアについての看護</a:t>
            </a:r>
          </a:p>
        </p:txBody>
      </p:sp>
      <p:sp>
        <p:nvSpPr>
          <p:cNvPr id="14341" name="Text Box 5">
            <a:extLst>
              <a:ext uri="{FF2B5EF4-FFF2-40B4-BE49-F238E27FC236}">
                <a16:creationId xmlns:a16="http://schemas.microsoft.com/office/drawing/2014/main" id="{3480AB38-18A4-B327-BBCF-E6BB2FCEC063}"/>
              </a:ext>
            </a:extLst>
          </p:cNvPr>
          <p:cNvSpPr txBox="1">
            <a:spLocks noChangeArrowheads="1"/>
          </p:cNvSpPr>
          <p:nvPr/>
        </p:nvSpPr>
        <p:spPr bwMode="auto">
          <a:xfrm>
            <a:off x="2268538" y="2492375"/>
            <a:ext cx="54530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「糖尿病」と「フットケア」をキーワードにして検索します。</a:t>
            </a:r>
          </a:p>
        </p:txBody>
      </p:sp>
      <p:sp>
        <p:nvSpPr>
          <p:cNvPr id="14342" name="Text Box 6">
            <a:extLst>
              <a:ext uri="{FF2B5EF4-FFF2-40B4-BE49-F238E27FC236}">
                <a16:creationId xmlns:a16="http://schemas.microsoft.com/office/drawing/2014/main" id="{589A9EDB-9EBB-F075-E7C2-0E90C0A7C449}"/>
              </a:ext>
            </a:extLst>
          </p:cNvPr>
          <p:cNvSpPr txBox="1">
            <a:spLocks noChangeArrowheads="1"/>
          </p:cNvSpPr>
          <p:nvPr/>
        </p:nvSpPr>
        <p:spPr bwMode="auto">
          <a:xfrm>
            <a:off x="201613" y="5102225"/>
            <a:ext cx="878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a:t>この検索を看護論文に、さらに書誌を特定して絞り込んでいきます。</a:t>
            </a:r>
          </a:p>
        </p:txBody>
      </p:sp>
      <p:pic>
        <p:nvPicPr>
          <p:cNvPr id="14343" name="Picture 8">
            <a:extLst>
              <a:ext uri="{FF2B5EF4-FFF2-40B4-BE49-F238E27FC236}">
                <a16:creationId xmlns:a16="http://schemas.microsoft.com/office/drawing/2014/main" id="{5EACEC39-95C4-7C4E-E9A8-ACD389CE97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0325" y="2973388"/>
            <a:ext cx="6642100" cy="185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7">
            <a:extLst>
              <a:ext uri="{FF2B5EF4-FFF2-40B4-BE49-F238E27FC236}">
                <a16:creationId xmlns:a16="http://schemas.microsoft.com/office/drawing/2014/main" id="{9AA82028-7D5A-924B-D28B-AE5EAD669CA3}"/>
              </a:ext>
            </a:extLst>
          </p:cNvPr>
          <p:cNvSpPr>
            <a:spLocks noChangeArrowheads="1"/>
          </p:cNvSpPr>
          <p:nvPr/>
        </p:nvSpPr>
        <p:spPr bwMode="auto">
          <a:xfrm>
            <a:off x="100013" y="2352675"/>
            <a:ext cx="8888412" cy="18891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363" name="スライド番号プレースホルダ 5">
            <a:extLst>
              <a:ext uri="{FF2B5EF4-FFF2-40B4-BE49-F238E27FC236}">
                <a16:creationId xmlns:a16="http://schemas.microsoft.com/office/drawing/2014/main" id="{79CD8363-0092-1407-0EF7-EFEA5E0B08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D28F084A-750A-4C0A-99BD-7D14C0A9004D}" type="slidenum">
              <a:rPr lang="en-US" altLang="ja-JP" sz="1600">
                <a:latin typeface="Arial Black" panose="020B0A04020102020204" pitchFamily="34" charset="0"/>
              </a:rPr>
              <a:pPr eaLnBrk="1" hangingPunct="1"/>
              <a:t>14</a:t>
            </a:fld>
            <a:endParaRPr lang="en-US" altLang="ja-JP" sz="1600">
              <a:latin typeface="Arial Black" panose="020B0A04020102020204" pitchFamily="34" charset="0"/>
            </a:endParaRPr>
          </a:p>
        </p:txBody>
      </p:sp>
      <p:sp>
        <p:nvSpPr>
          <p:cNvPr id="15364" name="Rectangle 2">
            <a:extLst>
              <a:ext uri="{FF2B5EF4-FFF2-40B4-BE49-F238E27FC236}">
                <a16:creationId xmlns:a16="http://schemas.microsoft.com/office/drawing/2014/main" id="{B041BEB6-856D-4C85-3CF3-FC5B5100D052}"/>
              </a:ext>
            </a:extLst>
          </p:cNvPr>
          <p:cNvSpPr>
            <a:spLocks noGrp="1" noChangeArrowheads="1"/>
          </p:cNvSpPr>
          <p:nvPr>
            <p:ph type="title"/>
          </p:nvPr>
        </p:nvSpPr>
        <p:spPr/>
        <p:txBody>
          <a:bodyPr/>
          <a:lstStyle/>
          <a:p>
            <a:pPr eaLnBrk="1" hangingPunct="1"/>
            <a:r>
              <a:rPr lang="en-US" altLang="ja-JP"/>
              <a:t>4.2.1. &lt;</a:t>
            </a:r>
            <a:r>
              <a:rPr lang="ja-JP" altLang="en-US"/>
              <a:t>分類</a:t>
            </a:r>
            <a:r>
              <a:rPr lang="en-US" altLang="ja-JP"/>
              <a:t>&gt;</a:t>
            </a:r>
            <a:r>
              <a:rPr lang="ja-JP" altLang="en-US"/>
              <a:t>で絞り込む</a:t>
            </a:r>
          </a:p>
        </p:txBody>
      </p:sp>
      <p:sp>
        <p:nvSpPr>
          <p:cNvPr id="15365" name="Rectangle 3">
            <a:extLst>
              <a:ext uri="{FF2B5EF4-FFF2-40B4-BE49-F238E27FC236}">
                <a16:creationId xmlns:a16="http://schemas.microsoft.com/office/drawing/2014/main" id="{654137F2-82FB-6E14-F0A5-192BF5327D94}"/>
              </a:ext>
            </a:extLst>
          </p:cNvPr>
          <p:cNvSpPr>
            <a:spLocks noGrp="1" noChangeArrowheads="1"/>
          </p:cNvSpPr>
          <p:nvPr>
            <p:ph type="body" idx="1"/>
          </p:nvPr>
        </p:nvSpPr>
        <p:spPr/>
        <p:txBody>
          <a:bodyPr/>
          <a:lstStyle/>
          <a:p>
            <a:pPr eaLnBrk="1" hangingPunct="1"/>
            <a:r>
              <a:rPr lang="ja-JP" altLang="en-US"/>
              <a:t>看護論文に絞り込む</a:t>
            </a:r>
          </a:p>
        </p:txBody>
      </p:sp>
      <p:sp>
        <p:nvSpPr>
          <p:cNvPr id="15366" name="Text Box 13">
            <a:extLst>
              <a:ext uri="{FF2B5EF4-FFF2-40B4-BE49-F238E27FC236}">
                <a16:creationId xmlns:a16="http://schemas.microsoft.com/office/drawing/2014/main" id="{6EF4136C-A5B6-EA24-64A4-229F020F0F9E}"/>
              </a:ext>
            </a:extLst>
          </p:cNvPr>
          <p:cNvSpPr txBox="1">
            <a:spLocks noChangeArrowheads="1"/>
          </p:cNvSpPr>
          <p:nvPr/>
        </p:nvSpPr>
        <p:spPr bwMode="auto">
          <a:xfrm>
            <a:off x="225425" y="2513013"/>
            <a:ext cx="2559050"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看護論文に制限できます。</a:t>
            </a:r>
          </a:p>
          <a:p>
            <a:pPr eaLnBrk="1" hangingPunct="1"/>
            <a:r>
              <a:rPr lang="ja-JP" altLang="en-US"/>
              <a:t>絞込む対象の集合をチェックして「絞込み検索へ」をクリックします。</a:t>
            </a:r>
          </a:p>
        </p:txBody>
      </p:sp>
      <p:pic>
        <p:nvPicPr>
          <p:cNvPr id="15367" name="Picture 24">
            <a:extLst>
              <a:ext uri="{FF2B5EF4-FFF2-40B4-BE49-F238E27FC236}">
                <a16:creationId xmlns:a16="http://schemas.microsoft.com/office/drawing/2014/main" id="{D19259BD-D336-E0D2-3DD2-A1FE564EF7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8125" y="2338388"/>
            <a:ext cx="6178550" cy="189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nvGrpSpPr>
          <p:cNvPr id="2" name="Group 20">
            <a:extLst>
              <a:ext uri="{FF2B5EF4-FFF2-40B4-BE49-F238E27FC236}">
                <a16:creationId xmlns:a16="http://schemas.microsoft.com/office/drawing/2014/main" id="{EA53A6AD-3127-618C-4958-0B0D8E63D28D}"/>
              </a:ext>
            </a:extLst>
          </p:cNvPr>
          <p:cNvGrpSpPr>
            <a:grpSpLocks/>
          </p:cNvGrpSpPr>
          <p:nvPr/>
        </p:nvGrpSpPr>
        <p:grpSpPr bwMode="auto">
          <a:xfrm>
            <a:off x="3121025" y="3148013"/>
            <a:ext cx="3852863" cy="876300"/>
            <a:chOff x="1966" y="1983"/>
            <a:chExt cx="2427" cy="552"/>
          </a:xfrm>
        </p:grpSpPr>
        <p:sp>
          <p:nvSpPr>
            <p:cNvPr id="15381" name="Oval 9">
              <a:extLst>
                <a:ext uri="{FF2B5EF4-FFF2-40B4-BE49-F238E27FC236}">
                  <a16:creationId xmlns:a16="http://schemas.microsoft.com/office/drawing/2014/main" id="{2054C72D-4583-8121-97DD-6C32473FE4A2}"/>
                </a:ext>
              </a:extLst>
            </p:cNvPr>
            <p:cNvSpPr>
              <a:spLocks noChangeArrowheads="1"/>
            </p:cNvSpPr>
            <p:nvPr/>
          </p:nvSpPr>
          <p:spPr bwMode="auto">
            <a:xfrm>
              <a:off x="1966" y="2166"/>
              <a:ext cx="182" cy="182"/>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382" name="AutoShape 10">
              <a:extLst>
                <a:ext uri="{FF2B5EF4-FFF2-40B4-BE49-F238E27FC236}">
                  <a16:creationId xmlns:a16="http://schemas.microsoft.com/office/drawing/2014/main" id="{5BA91384-973E-E932-B9D9-B5D81470DDF5}"/>
                </a:ext>
              </a:extLst>
            </p:cNvPr>
            <p:cNvSpPr>
              <a:spLocks noChangeArrowheads="1"/>
            </p:cNvSpPr>
            <p:nvPr/>
          </p:nvSpPr>
          <p:spPr bwMode="auto">
            <a:xfrm>
              <a:off x="3700" y="2373"/>
              <a:ext cx="538" cy="16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383" name="AutoShape 11">
              <a:extLst>
                <a:ext uri="{FF2B5EF4-FFF2-40B4-BE49-F238E27FC236}">
                  <a16:creationId xmlns:a16="http://schemas.microsoft.com/office/drawing/2014/main" id="{44D42021-008B-A634-A9A4-ACDAE53F5B11}"/>
                </a:ext>
              </a:extLst>
            </p:cNvPr>
            <p:cNvSpPr>
              <a:spLocks noChangeArrowheads="1"/>
            </p:cNvSpPr>
            <p:nvPr/>
          </p:nvSpPr>
          <p:spPr bwMode="auto">
            <a:xfrm>
              <a:off x="3845" y="1983"/>
              <a:ext cx="548" cy="217"/>
            </a:xfrm>
            <a:prstGeom prst="wedgeEllipseCallout">
              <a:avLst>
                <a:gd name="adj1" fmla="val -55111"/>
                <a:gd name="adj2" fmla="val 111292"/>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grpSp>
        <p:nvGrpSpPr>
          <p:cNvPr id="3" name="Group 21">
            <a:extLst>
              <a:ext uri="{FF2B5EF4-FFF2-40B4-BE49-F238E27FC236}">
                <a16:creationId xmlns:a16="http://schemas.microsoft.com/office/drawing/2014/main" id="{88DD4C4C-DDF0-1990-15D8-B77844977972}"/>
              </a:ext>
            </a:extLst>
          </p:cNvPr>
          <p:cNvGrpSpPr>
            <a:grpSpLocks/>
          </p:cNvGrpSpPr>
          <p:nvPr/>
        </p:nvGrpSpPr>
        <p:grpSpPr bwMode="auto">
          <a:xfrm>
            <a:off x="431800" y="4270375"/>
            <a:ext cx="6010275" cy="698500"/>
            <a:chOff x="272" y="2690"/>
            <a:chExt cx="3786" cy="440"/>
          </a:xfrm>
        </p:grpSpPr>
        <p:sp>
          <p:nvSpPr>
            <p:cNvPr id="15378" name="Text Box 14">
              <a:extLst>
                <a:ext uri="{FF2B5EF4-FFF2-40B4-BE49-F238E27FC236}">
                  <a16:creationId xmlns:a16="http://schemas.microsoft.com/office/drawing/2014/main" id="{16FB24CC-1A9A-49D1-366E-3594CDC3AFE3}"/>
                </a:ext>
              </a:extLst>
            </p:cNvPr>
            <p:cNvSpPr txBox="1">
              <a:spLocks noChangeArrowheads="1"/>
            </p:cNvSpPr>
            <p:nvPr/>
          </p:nvSpPr>
          <p:spPr bwMode="auto">
            <a:xfrm>
              <a:off x="272" y="2736"/>
              <a:ext cx="1764"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「看護」をチェックして「絞込み実行」</a:t>
              </a:r>
            </a:p>
            <a:p>
              <a:pPr eaLnBrk="1" hangingPunct="1"/>
              <a:r>
                <a:rPr lang="ja-JP" altLang="en-US"/>
                <a:t>をクリックします。</a:t>
              </a:r>
            </a:p>
          </p:txBody>
        </p:sp>
        <p:pic>
          <p:nvPicPr>
            <p:cNvPr id="15379" name="Picture 25">
              <a:extLst>
                <a:ext uri="{FF2B5EF4-FFF2-40B4-BE49-F238E27FC236}">
                  <a16:creationId xmlns:a16="http://schemas.microsoft.com/office/drawing/2014/main" id="{837C436F-48CE-D805-F29B-7468477387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8" y="2802"/>
              <a:ext cx="1880" cy="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15380" name="AutoShape 22">
              <a:extLst>
                <a:ext uri="{FF2B5EF4-FFF2-40B4-BE49-F238E27FC236}">
                  <a16:creationId xmlns:a16="http://schemas.microsoft.com/office/drawing/2014/main" id="{BF9E5EDF-568D-5171-17D7-A49056FB9786}"/>
                </a:ext>
              </a:extLst>
            </p:cNvPr>
            <p:cNvSpPr>
              <a:spLocks noChangeArrowheads="1"/>
            </p:cNvSpPr>
            <p:nvPr/>
          </p:nvSpPr>
          <p:spPr bwMode="auto">
            <a:xfrm>
              <a:off x="2227" y="2690"/>
              <a:ext cx="548" cy="217"/>
            </a:xfrm>
            <a:prstGeom prst="wedgeEllipseCallout">
              <a:avLst>
                <a:gd name="adj1" fmla="val 68250"/>
                <a:gd name="adj2" fmla="val 44472"/>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grpSp>
        <p:nvGrpSpPr>
          <p:cNvPr id="4" name="Group 22">
            <a:extLst>
              <a:ext uri="{FF2B5EF4-FFF2-40B4-BE49-F238E27FC236}">
                <a16:creationId xmlns:a16="http://schemas.microsoft.com/office/drawing/2014/main" id="{0CD2B62D-F423-1B57-39D5-212E400228CF}"/>
              </a:ext>
            </a:extLst>
          </p:cNvPr>
          <p:cNvGrpSpPr>
            <a:grpSpLocks/>
          </p:cNvGrpSpPr>
          <p:nvPr/>
        </p:nvGrpSpPr>
        <p:grpSpPr bwMode="auto">
          <a:xfrm>
            <a:off x="6786563" y="4292600"/>
            <a:ext cx="2027237" cy="671513"/>
            <a:chOff x="4275" y="2704"/>
            <a:chExt cx="1277" cy="423"/>
          </a:xfrm>
        </p:grpSpPr>
        <p:sp>
          <p:nvSpPr>
            <p:cNvPr id="15376" name="AutoShape 18">
              <a:extLst>
                <a:ext uri="{FF2B5EF4-FFF2-40B4-BE49-F238E27FC236}">
                  <a16:creationId xmlns:a16="http://schemas.microsoft.com/office/drawing/2014/main" id="{7BCA922C-0A19-AE61-8904-E526E09F77DF}"/>
                </a:ext>
              </a:extLst>
            </p:cNvPr>
            <p:cNvSpPr>
              <a:spLocks noChangeArrowheads="1"/>
            </p:cNvSpPr>
            <p:nvPr/>
          </p:nvSpPr>
          <p:spPr bwMode="auto">
            <a:xfrm>
              <a:off x="5007" y="2704"/>
              <a:ext cx="545" cy="227"/>
            </a:xfrm>
            <a:prstGeom prst="wedgeEllipseCallout">
              <a:avLst>
                <a:gd name="adj1" fmla="val -63759"/>
                <a:gd name="adj2" fmla="val 62333"/>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pic>
          <p:nvPicPr>
            <p:cNvPr id="15377" name="Picture 27">
              <a:extLst>
                <a:ext uri="{FF2B5EF4-FFF2-40B4-BE49-F238E27FC236}">
                  <a16:creationId xmlns:a16="http://schemas.microsoft.com/office/drawing/2014/main" id="{6A65EC4E-F092-4813-364B-60E622EC64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5" y="2983"/>
              <a:ext cx="78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grpSp>
        <p:nvGrpSpPr>
          <p:cNvPr id="5" name="Group 23">
            <a:extLst>
              <a:ext uri="{FF2B5EF4-FFF2-40B4-BE49-F238E27FC236}">
                <a16:creationId xmlns:a16="http://schemas.microsoft.com/office/drawing/2014/main" id="{A3888F18-B69A-7C77-D7E5-FC062FE1C09D}"/>
              </a:ext>
            </a:extLst>
          </p:cNvPr>
          <p:cNvGrpSpPr>
            <a:grpSpLocks/>
          </p:cNvGrpSpPr>
          <p:nvPr/>
        </p:nvGrpSpPr>
        <p:grpSpPr bwMode="auto">
          <a:xfrm>
            <a:off x="100013" y="5094288"/>
            <a:ext cx="8888412" cy="1608137"/>
            <a:chOff x="63" y="3209"/>
            <a:chExt cx="5599" cy="1013"/>
          </a:xfrm>
        </p:grpSpPr>
        <p:sp>
          <p:nvSpPr>
            <p:cNvPr id="15372" name="Rectangle 18">
              <a:extLst>
                <a:ext uri="{FF2B5EF4-FFF2-40B4-BE49-F238E27FC236}">
                  <a16:creationId xmlns:a16="http://schemas.microsoft.com/office/drawing/2014/main" id="{84D9B607-4180-6BF1-2B7D-D6FE8379B3C8}"/>
                </a:ext>
              </a:extLst>
            </p:cNvPr>
            <p:cNvSpPr>
              <a:spLocks noChangeArrowheads="1"/>
            </p:cNvSpPr>
            <p:nvPr/>
          </p:nvSpPr>
          <p:spPr bwMode="auto">
            <a:xfrm>
              <a:off x="63" y="3216"/>
              <a:ext cx="5599" cy="10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5373" name="Text Box 15">
              <a:extLst>
                <a:ext uri="{FF2B5EF4-FFF2-40B4-BE49-F238E27FC236}">
                  <a16:creationId xmlns:a16="http://schemas.microsoft.com/office/drawing/2014/main" id="{48D13DBC-3490-1A88-6640-C55669D96BE4}"/>
                </a:ext>
              </a:extLst>
            </p:cNvPr>
            <p:cNvSpPr txBox="1">
              <a:spLocks noChangeArrowheads="1"/>
            </p:cNvSpPr>
            <p:nvPr/>
          </p:nvSpPr>
          <p:spPr bwMode="auto">
            <a:xfrm>
              <a:off x="301" y="3331"/>
              <a:ext cx="136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糖尿病のフットケアに関する看護論文の検索結果がきました。</a:t>
              </a:r>
            </a:p>
          </p:txBody>
        </p:sp>
        <p:sp>
          <p:nvSpPr>
            <p:cNvPr id="15374" name="Line 16">
              <a:extLst>
                <a:ext uri="{FF2B5EF4-FFF2-40B4-BE49-F238E27FC236}">
                  <a16:creationId xmlns:a16="http://schemas.microsoft.com/office/drawing/2014/main" id="{C5416DD5-FAB3-B3D2-DE3A-B79963D60117}"/>
                </a:ext>
              </a:extLst>
            </p:cNvPr>
            <p:cNvSpPr>
              <a:spLocks noChangeShapeType="1"/>
            </p:cNvSpPr>
            <p:nvPr/>
          </p:nvSpPr>
          <p:spPr bwMode="auto">
            <a:xfrm>
              <a:off x="897" y="3702"/>
              <a:ext cx="1001" cy="169"/>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5375" name="Picture 28">
              <a:extLst>
                <a:ext uri="{FF2B5EF4-FFF2-40B4-BE49-F238E27FC236}">
                  <a16:creationId xmlns:a16="http://schemas.microsoft.com/office/drawing/2014/main" id="{1B2804CE-A260-35DE-5171-27CB5915BB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6" y="3209"/>
              <a:ext cx="3697" cy="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ppt_x"/>
                                          </p:val>
                                        </p:tav>
                                        <p:tav tm="100000">
                                          <p:val>
                                            <p:strVal val="#ppt_x"/>
                                          </p:val>
                                        </p:tav>
                                      </p:tavLst>
                                    </p:anim>
                                    <p:anim calcmode="lin" valueType="num">
                                      <p:cBhvr additive="base">
                                        <p:cTn id="14"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ppt_x"/>
                                          </p:val>
                                        </p:tav>
                                        <p:tav tm="100000">
                                          <p:val>
                                            <p:strVal val="#ppt_x"/>
                                          </p:val>
                                        </p:tav>
                                      </p:tavLst>
                                    </p:anim>
                                    <p:anim calcmode="lin" valueType="num">
                                      <p:cBhvr additive="base">
                                        <p:cTn id="2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1000" fill="hold"/>
                                        <p:tgtEl>
                                          <p:spTgt spid="5"/>
                                        </p:tgtEl>
                                        <p:attrNameLst>
                                          <p:attrName>ppt_x</p:attrName>
                                        </p:attrNameLst>
                                      </p:cBhvr>
                                      <p:tavLst>
                                        <p:tav tm="0">
                                          <p:val>
                                            <p:strVal val="#ppt_x"/>
                                          </p:val>
                                        </p:tav>
                                        <p:tav tm="100000">
                                          <p:val>
                                            <p:strVal val="#ppt_x"/>
                                          </p:val>
                                        </p:tav>
                                      </p:tavLst>
                                    </p:anim>
                                    <p:anim calcmode="lin" valueType="num">
                                      <p:cBhvr additive="base">
                                        <p:cTn id="26"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 5">
            <a:extLst>
              <a:ext uri="{FF2B5EF4-FFF2-40B4-BE49-F238E27FC236}">
                <a16:creationId xmlns:a16="http://schemas.microsoft.com/office/drawing/2014/main" id="{DA1E59EE-ECE9-2F3C-86D6-512295EF672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8F9409F8-F8DC-4966-8D42-B07AA9D83076}" type="slidenum">
              <a:rPr lang="en-US" altLang="ja-JP" sz="1600">
                <a:latin typeface="Arial Black" panose="020B0A04020102020204" pitchFamily="34" charset="0"/>
              </a:rPr>
              <a:pPr eaLnBrk="1" hangingPunct="1"/>
              <a:t>15</a:t>
            </a:fld>
            <a:endParaRPr lang="en-US" altLang="ja-JP" sz="1600">
              <a:latin typeface="Arial Black" panose="020B0A04020102020204" pitchFamily="34" charset="0"/>
            </a:endParaRPr>
          </a:p>
        </p:txBody>
      </p:sp>
      <p:sp>
        <p:nvSpPr>
          <p:cNvPr id="16387" name="Rectangle 2">
            <a:extLst>
              <a:ext uri="{FF2B5EF4-FFF2-40B4-BE49-F238E27FC236}">
                <a16:creationId xmlns:a16="http://schemas.microsoft.com/office/drawing/2014/main" id="{C19E185A-CAFE-0EEB-0018-1D2AAB972DA9}"/>
              </a:ext>
            </a:extLst>
          </p:cNvPr>
          <p:cNvSpPr>
            <a:spLocks noGrp="1" noChangeArrowheads="1"/>
          </p:cNvSpPr>
          <p:nvPr>
            <p:ph type="title"/>
          </p:nvPr>
        </p:nvSpPr>
        <p:spPr/>
        <p:txBody>
          <a:bodyPr/>
          <a:lstStyle/>
          <a:p>
            <a:pPr eaLnBrk="1" hangingPunct="1"/>
            <a:r>
              <a:rPr lang="en-US" altLang="ja-JP"/>
              <a:t>4.2.2. &lt;</a:t>
            </a:r>
            <a:r>
              <a:rPr lang="ja-JP" altLang="en-US"/>
              <a:t>収載誌名</a:t>
            </a:r>
            <a:r>
              <a:rPr lang="en-US" altLang="ja-JP"/>
              <a:t>&gt;</a:t>
            </a:r>
            <a:r>
              <a:rPr lang="ja-JP" altLang="en-US"/>
              <a:t>検索</a:t>
            </a:r>
          </a:p>
        </p:txBody>
      </p:sp>
      <p:sp>
        <p:nvSpPr>
          <p:cNvPr id="16388" name="Rectangle 3">
            <a:extLst>
              <a:ext uri="{FF2B5EF4-FFF2-40B4-BE49-F238E27FC236}">
                <a16:creationId xmlns:a16="http://schemas.microsoft.com/office/drawing/2014/main" id="{3940B6C1-47B2-AB57-AB8E-53EC726DD600}"/>
              </a:ext>
            </a:extLst>
          </p:cNvPr>
          <p:cNvSpPr>
            <a:spLocks noGrp="1" noChangeArrowheads="1"/>
          </p:cNvSpPr>
          <p:nvPr>
            <p:ph type="body" idx="1"/>
          </p:nvPr>
        </p:nvSpPr>
        <p:spPr/>
        <p:txBody>
          <a:bodyPr/>
          <a:lstStyle/>
          <a:p>
            <a:pPr eaLnBrk="1" hangingPunct="1"/>
            <a:r>
              <a:rPr lang="ja-JP" altLang="en-US"/>
              <a:t>「看護技術」誌の論文に絞り込む</a:t>
            </a:r>
          </a:p>
        </p:txBody>
      </p:sp>
      <p:sp>
        <p:nvSpPr>
          <p:cNvPr id="16389" name="Rectangle 9">
            <a:extLst>
              <a:ext uri="{FF2B5EF4-FFF2-40B4-BE49-F238E27FC236}">
                <a16:creationId xmlns:a16="http://schemas.microsoft.com/office/drawing/2014/main" id="{7F3609A1-A56F-7171-138F-0B8D15B2A9F9}"/>
              </a:ext>
            </a:extLst>
          </p:cNvPr>
          <p:cNvSpPr>
            <a:spLocks noChangeArrowheads="1"/>
          </p:cNvSpPr>
          <p:nvPr/>
        </p:nvSpPr>
        <p:spPr bwMode="auto">
          <a:xfrm>
            <a:off x="419100" y="2413000"/>
            <a:ext cx="8289925" cy="15890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0" name="Text Box 7">
            <a:extLst>
              <a:ext uri="{FF2B5EF4-FFF2-40B4-BE49-F238E27FC236}">
                <a16:creationId xmlns:a16="http://schemas.microsoft.com/office/drawing/2014/main" id="{494482D8-893B-A093-8614-4A3714DD404C}"/>
              </a:ext>
            </a:extLst>
          </p:cNvPr>
          <p:cNvSpPr txBox="1">
            <a:spLocks noChangeArrowheads="1"/>
          </p:cNvSpPr>
          <p:nvPr/>
        </p:nvSpPr>
        <p:spPr bwMode="auto">
          <a:xfrm>
            <a:off x="757238" y="3303588"/>
            <a:ext cx="76168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収載誌名</a:t>
            </a:r>
            <a:r>
              <a:rPr lang="en-US" altLang="ja-JP"/>
              <a:t>(</a:t>
            </a:r>
            <a:r>
              <a:rPr lang="ja-JP" altLang="en-US"/>
              <a:t>雑誌名</a:t>
            </a:r>
            <a:r>
              <a:rPr lang="en-US" altLang="ja-JP"/>
              <a:t>)</a:t>
            </a:r>
            <a:r>
              <a:rPr lang="ja-JP" altLang="en-US"/>
              <a:t>や著者名、著者の所属機関などで完全一致検索を行う場合はその他にしるしを</a:t>
            </a:r>
          </a:p>
          <a:p>
            <a:pPr eaLnBrk="1" hangingPunct="1"/>
            <a:r>
              <a:rPr lang="ja-JP" altLang="en-US"/>
              <a:t>付け、</a:t>
            </a:r>
            <a:r>
              <a:rPr lang="en-US" altLang="ja-JP" b="1"/>
              <a:t>[</a:t>
            </a:r>
            <a:r>
              <a:rPr lang="ja-JP" altLang="en-US" b="1"/>
              <a:t>看護技術</a:t>
            </a:r>
            <a:r>
              <a:rPr lang="en-US" altLang="ja-JP" b="1"/>
              <a:t>]</a:t>
            </a:r>
            <a:r>
              <a:rPr lang="ja-JP" altLang="en-US"/>
              <a:t>というようにキーワードを</a:t>
            </a:r>
            <a:r>
              <a:rPr lang="en-US" altLang="ja-JP" b="1"/>
              <a:t>[ ]</a:t>
            </a:r>
            <a:r>
              <a:rPr lang="ja-JP" altLang="en-US"/>
              <a:t>で囲んで検索します。</a:t>
            </a:r>
          </a:p>
        </p:txBody>
      </p:sp>
      <p:pic>
        <p:nvPicPr>
          <p:cNvPr id="16391" name="Picture 16">
            <a:extLst>
              <a:ext uri="{FF2B5EF4-FFF2-40B4-BE49-F238E27FC236}">
                <a16:creationId xmlns:a16="http://schemas.microsoft.com/office/drawing/2014/main" id="{D8C78F67-D7D5-EC3A-C0E0-08A3A4D1D5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4463" y="2560638"/>
            <a:ext cx="6607175"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28681" name="AutoShape 14">
            <a:extLst>
              <a:ext uri="{FF2B5EF4-FFF2-40B4-BE49-F238E27FC236}">
                <a16:creationId xmlns:a16="http://schemas.microsoft.com/office/drawing/2014/main" id="{23CDC828-7ED9-4245-D139-26F38C93AB1D}"/>
              </a:ext>
            </a:extLst>
          </p:cNvPr>
          <p:cNvSpPr>
            <a:spLocks noChangeArrowheads="1"/>
          </p:cNvSpPr>
          <p:nvPr/>
        </p:nvSpPr>
        <p:spPr bwMode="auto">
          <a:xfrm>
            <a:off x="1296988" y="2882900"/>
            <a:ext cx="1249362" cy="346075"/>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 name="Group 12">
            <a:extLst>
              <a:ext uri="{FF2B5EF4-FFF2-40B4-BE49-F238E27FC236}">
                <a16:creationId xmlns:a16="http://schemas.microsoft.com/office/drawing/2014/main" id="{39C90911-097C-2AA2-A528-32BDC756792C}"/>
              </a:ext>
            </a:extLst>
          </p:cNvPr>
          <p:cNvGrpSpPr>
            <a:grpSpLocks/>
          </p:cNvGrpSpPr>
          <p:nvPr/>
        </p:nvGrpSpPr>
        <p:grpSpPr bwMode="auto">
          <a:xfrm>
            <a:off x="419100" y="4394200"/>
            <a:ext cx="8420100" cy="1673225"/>
            <a:chOff x="264" y="2768"/>
            <a:chExt cx="5304" cy="1054"/>
          </a:xfrm>
        </p:grpSpPr>
        <p:sp>
          <p:nvSpPr>
            <p:cNvPr id="16394" name="Rectangle 11">
              <a:extLst>
                <a:ext uri="{FF2B5EF4-FFF2-40B4-BE49-F238E27FC236}">
                  <a16:creationId xmlns:a16="http://schemas.microsoft.com/office/drawing/2014/main" id="{BE9A3FA3-A93D-11D0-125E-3C6A93C16B9A}"/>
                </a:ext>
              </a:extLst>
            </p:cNvPr>
            <p:cNvSpPr>
              <a:spLocks noChangeArrowheads="1"/>
            </p:cNvSpPr>
            <p:nvPr/>
          </p:nvSpPr>
          <p:spPr bwMode="auto">
            <a:xfrm>
              <a:off x="264" y="2771"/>
              <a:ext cx="5222" cy="104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6395" name="Text Box 8">
              <a:extLst>
                <a:ext uri="{FF2B5EF4-FFF2-40B4-BE49-F238E27FC236}">
                  <a16:creationId xmlns:a16="http://schemas.microsoft.com/office/drawing/2014/main" id="{B728630D-91C1-FA6E-5356-1D06B0890BF3}"/>
                </a:ext>
              </a:extLst>
            </p:cNvPr>
            <p:cNvSpPr txBox="1">
              <a:spLocks noChangeArrowheads="1"/>
            </p:cNvSpPr>
            <p:nvPr/>
          </p:nvSpPr>
          <p:spPr bwMode="auto">
            <a:xfrm>
              <a:off x="423" y="2953"/>
              <a:ext cx="1221"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「看護技術」誌の集合と</a:t>
              </a:r>
            </a:p>
            <a:p>
              <a:pPr eaLnBrk="1" hangingPunct="1"/>
              <a:r>
                <a:rPr lang="ja-JP" altLang="en-US"/>
                <a:t>これまでの検索結果を</a:t>
              </a:r>
            </a:p>
            <a:p>
              <a:pPr eaLnBrk="1" hangingPunct="1"/>
              <a:r>
                <a:rPr lang="ja-JP" altLang="en-US"/>
                <a:t>「</a:t>
              </a:r>
              <a:r>
                <a:rPr lang="en-US" altLang="ja-JP"/>
                <a:t>AND</a:t>
              </a:r>
              <a:r>
                <a:rPr lang="ja-JP" altLang="en-US"/>
                <a:t>」で掛け合わせて</a:t>
              </a:r>
            </a:p>
            <a:p>
              <a:pPr eaLnBrk="1" hangingPunct="1"/>
              <a:r>
                <a:rPr lang="ja-JP" altLang="en-US"/>
                <a:t>検索結果を作ります。</a:t>
              </a:r>
            </a:p>
          </p:txBody>
        </p:sp>
        <p:pic>
          <p:nvPicPr>
            <p:cNvPr id="16396" name="Picture 17">
              <a:extLst>
                <a:ext uri="{FF2B5EF4-FFF2-40B4-BE49-F238E27FC236}">
                  <a16:creationId xmlns:a16="http://schemas.microsoft.com/office/drawing/2014/main" id="{241BD2DC-D2AE-3D6D-AE54-1F65649247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 y="2768"/>
              <a:ext cx="3865" cy="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8681"/>
                                        </p:tgtEl>
                                        <p:attrNameLst>
                                          <p:attrName>style.visibility</p:attrName>
                                        </p:attrNameLst>
                                      </p:cBhvr>
                                      <p:to>
                                        <p:strVal val="visible"/>
                                      </p:to>
                                    </p:set>
                                    <p:anim calcmode="lin" valueType="num">
                                      <p:cBhvr additive="base">
                                        <p:cTn id="7" dur="1000" fill="hold"/>
                                        <p:tgtEl>
                                          <p:spTgt spid="28681"/>
                                        </p:tgtEl>
                                        <p:attrNameLst>
                                          <p:attrName>ppt_x</p:attrName>
                                        </p:attrNameLst>
                                      </p:cBhvr>
                                      <p:tavLst>
                                        <p:tav tm="0">
                                          <p:val>
                                            <p:strVal val="#ppt_x"/>
                                          </p:val>
                                        </p:tav>
                                        <p:tav tm="100000">
                                          <p:val>
                                            <p:strVal val="#ppt_x"/>
                                          </p:val>
                                        </p:tav>
                                      </p:tavLst>
                                    </p:anim>
                                    <p:anim calcmode="lin" valueType="num">
                                      <p:cBhvr additive="base">
                                        <p:cTn id="8" dur="1000" fill="hold"/>
                                        <p:tgtEl>
                                          <p:spTgt spid="2868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 5">
            <a:extLst>
              <a:ext uri="{FF2B5EF4-FFF2-40B4-BE49-F238E27FC236}">
                <a16:creationId xmlns:a16="http://schemas.microsoft.com/office/drawing/2014/main" id="{C9597876-A3EE-00CA-1A82-18CF56BB6C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8519FC0B-4744-45E6-8CE3-4C168B74496B}" type="slidenum">
              <a:rPr lang="en-US" altLang="ja-JP" sz="1600">
                <a:latin typeface="Arial Black" panose="020B0A04020102020204" pitchFamily="34" charset="0"/>
              </a:rPr>
              <a:pPr eaLnBrk="1" hangingPunct="1"/>
              <a:t>16</a:t>
            </a:fld>
            <a:endParaRPr lang="en-US" altLang="ja-JP" sz="1600">
              <a:latin typeface="Arial Black" panose="020B0A04020102020204" pitchFamily="34" charset="0"/>
            </a:endParaRPr>
          </a:p>
        </p:txBody>
      </p:sp>
      <p:sp>
        <p:nvSpPr>
          <p:cNvPr id="17411" name="Rectangle 2">
            <a:extLst>
              <a:ext uri="{FF2B5EF4-FFF2-40B4-BE49-F238E27FC236}">
                <a16:creationId xmlns:a16="http://schemas.microsoft.com/office/drawing/2014/main" id="{02D6E3AA-330A-06E1-6388-7062CB8EC3F3}"/>
              </a:ext>
            </a:extLst>
          </p:cNvPr>
          <p:cNvSpPr>
            <a:spLocks noGrp="1" noChangeArrowheads="1"/>
          </p:cNvSpPr>
          <p:nvPr>
            <p:ph type="title"/>
          </p:nvPr>
        </p:nvSpPr>
        <p:spPr/>
        <p:txBody>
          <a:bodyPr/>
          <a:lstStyle/>
          <a:p>
            <a:pPr eaLnBrk="1" hangingPunct="1"/>
            <a:r>
              <a:rPr lang="en-US" altLang="ja-JP"/>
              <a:t>4.2.3. &lt;</a:t>
            </a:r>
            <a:r>
              <a:rPr lang="ja-JP" altLang="en-US"/>
              <a:t>所属機関名</a:t>
            </a:r>
            <a:r>
              <a:rPr lang="en-US" altLang="ja-JP"/>
              <a:t>&gt;</a:t>
            </a:r>
            <a:r>
              <a:rPr lang="ja-JP" altLang="en-US"/>
              <a:t>検索</a:t>
            </a:r>
          </a:p>
        </p:txBody>
      </p:sp>
      <p:sp>
        <p:nvSpPr>
          <p:cNvPr id="17412" name="Rectangle 3">
            <a:extLst>
              <a:ext uri="{FF2B5EF4-FFF2-40B4-BE49-F238E27FC236}">
                <a16:creationId xmlns:a16="http://schemas.microsoft.com/office/drawing/2014/main" id="{863B4687-F789-151C-06B2-23BE9AF29119}"/>
              </a:ext>
            </a:extLst>
          </p:cNvPr>
          <p:cNvSpPr>
            <a:spLocks noGrp="1" noChangeArrowheads="1"/>
          </p:cNvSpPr>
          <p:nvPr>
            <p:ph type="body" idx="1"/>
          </p:nvPr>
        </p:nvSpPr>
        <p:spPr/>
        <p:txBody>
          <a:bodyPr/>
          <a:lstStyle/>
          <a:p>
            <a:pPr eaLnBrk="1" hangingPunct="1"/>
            <a:r>
              <a:rPr lang="ja-JP" altLang="en-US"/>
              <a:t>「東京大学」所属の著者が表した論文に絞り込む</a:t>
            </a:r>
          </a:p>
        </p:txBody>
      </p:sp>
      <p:sp>
        <p:nvSpPr>
          <p:cNvPr id="17413" name="Rectangle 8">
            <a:extLst>
              <a:ext uri="{FF2B5EF4-FFF2-40B4-BE49-F238E27FC236}">
                <a16:creationId xmlns:a16="http://schemas.microsoft.com/office/drawing/2014/main" id="{05839717-F4A0-B712-FDB3-FDD0DEA98DB4}"/>
              </a:ext>
            </a:extLst>
          </p:cNvPr>
          <p:cNvSpPr>
            <a:spLocks noChangeArrowheads="1"/>
          </p:cNvSpPr>
          <p:nvPr/>
        </p:nvSpPr>
        <p:spPr bwMode="auto">
          <a:xfrm>
            <a:off x="179388" y="2443163"/>
            <a:ext cx="8515350" cy="1498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14" name="Text Box 7">
            <a:extLst>
              <a:ext uri="{FF2B5EF4-FFF2-40B4-BE49-F238E27FC236}">
                <a16:creationId xmlns:a16="http://schemas.microsoft.com/office/drawing/2014/main" id="{C5D9E207-E3EA-EFDB-20F0-D5C9B07B33DA}"/>
              </a:ext>
            </a:extLst>
          </p:cNvPr>
          <p:cNvSpPr txBox="1">
            <a:spLocks noChangeArrowheads="1"/>
          </p:cNvSpPr>
          <p:nvPr/>
        </p:nvSpPr>
        <p:spPr bwMode="auto">
          <a:xfrm>
            <a:off x="1220788" y="3262313"/>
            <a:ext cx="64341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「東京大学附属病院」等を含める場合は、あえてキーワードを</a:t>
            </a:r>
            <a:r>
              <a:rPr lang="en-US" altLang="ja-JP" sz="1800" b="1"/>
              <a:t>[ ]</a:t>
            </a:r>
            <a:r>
              <a:rPr lang="ja-JP" altLang="en-US" sz="1800"/>
              <a:t>で</a:t>
            </a:r>
          </a:p>
          <a:p>
            <a:pPr eaLnBrk="1" hangingPunct="1"/>
            <a:r>
              <a:rPr lang="ja-JP" altLang="en-US" sz="1800"/>
              <a:t>囲まずに、その他に印を付け、そのまま検索します。</a:t>
            </a:r>
          </a:p>
        </p:txBody>
      </p:sp>
      <p:pic>
        <p:nvPicPr>
          <p:cNvPr id="17415" name="Picture 15">
            <a:extLst>
              <a:ext uri="{FF2B5EF4-FFF2-40B4-BE49-F238E27FC236}">
                <a16:creationId xmlns:a16="http://schemas.microsoft.com/office/drawing/2014/main" id="{BF2ED390-0858-12F1-ADA1-05EFE0535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8563" y="2540000"/>
            <a:ext cx="6265862"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29705" name="AutoShape 14">
            <a:extLst>
              <a:ext uri="{FF2B5EF4-FFF2-40B4-BE49-F238E27FC236}">
                <a16:creationId xmlns:a16="http://schemas.microsoft.com/office/drawing/2014/main" id="{766B36FF-A585-B332-F29C-006E0941F9E0}"/>
              </a:ext>
            </a:extLst>
          </p:cNvPr>
          <p:cNvSpPr>
            <a:spLocks noChangeArrowheads="1"/>
          </p:cNvSpPr>
          <p:nvPr/>
        </p:nvSpPr>
        <p:spPr bwMode="auto">
          <a:xfrm>
            <a:off x="1139825" y="2908300"/>
            <a:ext cx="1058863" cy="268288"/>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2" name="Group 12">
            <a:extLst>
              <a:ext uri="{FF2B5EF4-FFF2-40B4-BE49-F238E27FC236}">
                <a16:creationId xmlns:a16="http://schemas.microsoft.com/office/drawing/2014/main" id="{7E84CFBA-A198-BA6A-33E3-465A5999AFDB}"/>
              </a:ext>
            </a:extLst>
          </p:cNvPr>
          <p:cNvGrpSpPr>
            <a:grpSpLocks/>
          </p:cNvGrpSpPr>
          <p:nvPr/>
        </p:nvGrpSpPr>
        <p:grpSpPr bwMode="auto">
          <a:xfrm>
            <a:off x="179388" y="4144963"/>
            <a:ext cx="8515350" cy="2232025"/>
            <a:chOff x="113" y="2611"/>
            <a:chExt cx="5364" cy="1406"/>
          </a:xfrm>
        </p:grpSpPr>
        <p:sp>
          <p:nvSpPr>
            <p:cNvPr id="17418" name="Rectangle 9">
              <a:extLst>
                <a:ext uri="{FF2B5EF4-FFF2-40B4-BE49-F238E27FC236}">
                  <a16:creationId xmlns:a16="http://schemas.microsoft.com/office/drawing/2014/main" id="{F96B1EBB-D926-1229-556C-FDFD1E44E81F}"/>
                </a:ext>
              </a:extLst>
            </p:cNvPr>
            <p:cNvSpPr>
              <a:spLocks noChangeArrowheads="1"/>
            </p:cNvSpPr>
            <p:nvPr/>
          </p:nvSpPr>
          <p:spPr bwMode="auto">
            <a:xfrm>
              <a:off x="113" y="2611"/>
              <a:ext cx="5364" cy="14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ja-JP" sz="1800"/>
            </a:p>
          </p:txBody>
        </p:sp>
        <p:sp>
          <p:nvSpPr>
            <p:cNvPr id="17419" name="Text Box 11">
              <a:extLst>
                <a:ext uri="{FF2B5EF4-FFF2-40B4-BE49-F238E27FC236}">
                  <a16:creationId xmlns:a16="http://schemas.microsoft.com/office/drawing/2014/main" id="{EB3ACC4A-D2FC-F227-EB1C-CDB5B95BAA0F}"/>
                </a:ext>
              </a:extLst>
            </p:cNvPr>
            <p:cNvSpPr txBox="1">
              <a:spLocks noChangeArrowheads="1"/>
            </p:cNvSpPr>
            <p:nvPr/>
          </p:nvSpPr>
          <p:spPr bwMode="auto">
            <a:xfrm>
              <a:off x="406" y="2863"/>
              <a:ext cx="1221" cy="5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「東京大学」の集合と</a:t>
              </a:r>
            </a:p>
            <a:p>
              <a:pPr eaLnBrk="1" hangingPunct="1"/>
              <a:r>
                <a:rPr lang="ja-JP" altLang="en-US"/>
                <a:t>これまでの検索結果を</a:t>
              </a:r>
            </a:p>
            <a:p>
              <a:pPr eaLnBrk="1" hangingPunct="1"/>
              <a:r>
                <a:rPr lang="ja-JP" altLang="en-US"/>
                <a:t>「</a:t>
              </a:r>
              <a:r>
                <a:rPr lang="en-US" altLang="ja-JP"/>
                <a:t>AND</a:t>
              </a:r>
              <a:r>
                <a:rPr lang="ja-JP" altLang="en-US"/>
                <a:t>」で掛け合わせて</a:t>
              </a:r>
            </a:p>
            <a:p>
              <a:pPr eaLnBrk="1" hangingPunct="1"/>
              <a:r>
                <a:rPr lang="ja-JP" altLang="en-US"/>
                <a:t>検索結果を作ります。</a:t>
              </a:r>
            </a:p>
          </p:txBody>
        </p:sp>
        <p:pic>
          <p:nvPicPr>
            <p:cNvPr id="17420" name="Picture 16">
              <a:extLst>
                <a:ext uri="{FF2B5EF4-FFF2-40B4-BE49-F238E27FC236}">
                  <a16:creationId xmlns:a16="http://schemas.microsoft.com/office/drawing/2014/main" id="{6FAEDE6B-6980-5747-C917-6CB788B00E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7" y="2612"/>
              <a:ext cx="3862" cy="1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705"/>
                                        </p:tgtEl>
                                        <p:attrNameLst>
                                          <p:attrName>style.visibility</p:attrName>
                                        </p:attrNameLst>
                                      </p:cBhvr>
                                      <p:to>
                                        <p:strVal val="visible"/>
                                      </p:to>
                                    </p:set>
                                    <p:anim calcmode="lin" valueType="num">
                                      <p:cBhvr additive="base">
                                        <p:cTn id="7" dur="1000" fill="hold"/>
                                        <p:tgtEl>
                                          <p:spTgt spid="29705"/>
                                        </p:tgtEl>
                                        <p:attrNameLst>
                                          <p:attrName>ppt_x</p:attrName>
                                        </p:attrNameLst>
                                      </p:cBhvr>
                                      <p:tavLst>
                                        <p:tav tm="0">
                                          <p:val>
                                            <p:strVal val="#ppt_x"/>
                                          </p:val>
                                        </p:tav>
                                        <p:tav tm="100000">
                                          <p:val>
                                            <p:strVal val="#ppt_x"/>
                                          </p:val>
                                        </p:tav>
                                      </p:tavLst>
                                    </p:anim>
                                    <p:anim calcmode="lin" valueType="num">
                                      <p:cBhvr additive="base">
                                        <p:cTn id="8" dur="1000" fill="hold"/>
                                        <p:tgtEl>
                                          <p:spTgt spid="2970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
            <a:extLst>
              <a:ext uri="{FF2B5EF4-FFF2-40B4-BE49-F238E27FC236}">
                <a16:creationId xmlns:a16="http://schemas.microsoft.com/office/drawing/2014/main" id="{DCF41370-AEE2-6702-80E0-2BD382E3610B}"/>
              </a:ext>
            </a:extLst>
          </p:cNvPr>
          <p:cNvGrpSpPr>
            <a:grpSpLocks/>
          </p:cNvGrpSpPr>
          <p:nvPr/>
        </p:nvGrpSpPr>
        <p:grpSpPr bwMode="auto">
          <a:xfrm>
            <a:off x="4859338" y="3055938"/>
            <a:ext cx="4213225" cy="3684587"/>
            <a:chOff x="3061" y="1925"/>
            <a:chExt cx="2654" cy="2321"/>
          </a:xfrm>
        </p:grpSpPr>
        <p:sp>
          <p:nvSpPr>
            <p:cNvPr id="18457" name="Rectangle 25">
              <a:extLst>
                <a:ext uri="{FF2B5EF4-FFF2-40B4-BE49-F238E27FC236}">
                  <a16:creationId xmlns:a16="http://schemas.microsoft.com/office/drawing/2014/main" id="{8A1B64C8-D9EC-4388-3A1F-83BBFB950657}"/>
                </a:ext>
              </a:extLst>
            </p:cNvPr>
            <p:cNvSpPr>
              <a:spLocks noChangeArrowheads="1"/>
            </p:cNvSpPr>
            <p:nvPr/>
          </p:nvSpPr>
          <p:spPr bwMode="auto">
            <a:xfrm>
              <a:off x="3061" y="1925"/>
              <a:ext cx="2654" cy="232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pic>
          <p:nvPicPr>
            <p:cNvPr id="18458" name="Picture 33">
              <a:extLst>
                <a:ext uri="{FF2B5EF4-FFF2-40B4-BE49-F238E27FC236}">
                  <a16:creationId xmlns:a16="http://schemas.microsoft.com/office/drawing/2014/main" id="{67D05C9C-0FF6-E529-D54D-0CB252BB47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0" y="1983"/>
              <a:ext cx="2235" cy="1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
        <p:nvSpPr>
          <p:cNvPr id="18435" name="スライド番号プレースホルダ 5">
            <a:extLst>
              <a:ext uri="{FF2B5EF4-FFF2-40B4-BE49-F238E27FC236}">
                <a16:creationId xmlns:a16="http://schemas.microsoft.com/office/drawing/2014/main" id="{66A37768-2B54-6A99-9FA8-AEAFBD24BA1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2E6BC323-ED24-4399-A551-5895345A1556}" type="slidenum">
              <a:rPr lang="en-US" altLang="ja-JP" sz="1600">
                <a:latin typeface="Arial Black" panose="020B0A04020102020204" pitchFamily="34" charset="0"/>
              </a:rPr>
              <a:pPr eaLnBrk="1" hangingPunct="1"/>
              <a:t>17</a:t>
            </a:fld>
            <a:endParaRPr lang="en-US" altLang="ja-JP" sz="1600">
              <a:latin typeface="Arial Black" panose="020B0A04020102020204" pitchFamily="34" charset="0"/>
            </a:endParaRPr>
          </a:p>
        </p:txBody>
      </p:sp>
      <p:sp>
        <p:nvSpPr>
          <p:cNvPr id="18436" name="Rectangle 2">
            <a:extLst>
              <a:ext uri="{FF2B5EF4-FFF2-40B4-BE49-F238E27FC236}">
                <a16:creationId xmlns:a16="http://schemas.microsoft.com/office/drawing/2014/main" id="{CC8CB31E-77E6-CE3A-5874-6D8ECC6976B0}"/>
              </a:ext>
            </a:extLst>
          </p:cNvPr>
          <p:cNvSpPr>
            <a:spLocks noGrp="1" noChangeArrowheads="1"/>
          </p:cNvSpPr>
          <p:nvPr>
            <p:ph type="title"/>
          </p:nvPr>
        </p:nvSpPr>
        <p:spPr/>
        <p:txBody>
          <a:bodyPr/>
          <a:lstStyle/>
          <a:p>
            <a:pPr eaLnBrk="1" hangingPunct="1"/>
            <a:r>
              <a:rPr lang="en-US" altLang="ja-JP"/>
              <a:t>5.1.</a:t>
            </a:r>
            <a:r>
              <a:rPr lang="ja-JP" altLang="en-US"/>
              <a:t>クリップボードの活用</a:t>
            </a:r>
          </a:p>
        </p:txBody>
      </p:sp>
      <p:sp>
        <p:nvSpPr>
          <p:cNvPr id="18437" name="Rectangle 3">
            <a:extLst>
              <a:ext uri="{FF2B5EF4-FFF2-40B4-BE49-F238E27FC236}">
                <a16:creationId xmlns:a16="http://schemas.microsoft.com/office/drawing/2014/main" id="{C7E8C5A8-6E87-F432-A6AF-F0C9E90DC0B9}"/>
              </a:ext>
            </a:extLst>
          </p:cNvPr>
          <p:cNvSpPr>
            <a:spLocks noGrp="1" noChangeArrowheads="1"/>
          </p:cNvSpPr>
          <p:nvPr>
            <p:ph type="body" idx="1"/>
          </p:nvPr>
        </p:nvSpPr>
        <p:spPr>
          <a:xfrm>
            <a:off x="457200" y="1600200"/>
            <a:ext cx="8229600" cy="3205163"/>
          </a:xfrm>
        </p:spPr>
        <p:txBody>
          <a:bodyPr/>
          <a:lstStyle/>
          <a:p>
            <a:pPr eaLnBrk="1" hangingPunct="1"/>
            <a:r>
              <a:rPr lang="ja-JP" altLang="en-US" sz="1800"/>
              <a:t>必要な論文情報をいったんクリップボードに保存して、後で印刷・ダウンロード・メール送信することができます。</a:t>
            </a:r>
          </a:p>
        </p:txBody>
      </p:sp>
      <p:sp>
        <p:nvSpPr>
          <p:cNvPr id="18438" name="Freeform 22">
            <a:extLst>
              <a:ext uri="{FF2B5EF4-FFF2-40B4-BE49-F238E27FC236}">
                <a16:creationId xmlns:a16="http://schemas.microsoft.com/office/drawing/2014/main" id="{9EFE3EF8-5D6F-BB9C-3380-AB03A143A7F0}"/>
              </a:ext>
            </a:extLst>
          </p:cNvPr>
          <p:cNvSpPr>
            <a:spLocks/>
          </p:cNvSpPr>
          <p:nvPr/>
        </p:nvSpPr>
        <p:spPr bwMode="auto">
          <a:xfrm>
            <a:off x="395288" y="2205038"/>
            <a:ext cx="8064500" cy="2519362"/>
          </a:xfrm>
          <a:custGeom>
            <a:avLst/>
            <a:gdLst>
              <a:gd name="T0" fmla="*/ 0 w 5262"/>
              <a:gd name="T1" fmla="*/ 2147483647 h 1769"/>
              <a:gd name="T2" fmla="*/ 0 w 5262"/>
              <a:gd name="T3" fmla="*/ 2147483647 h 1769"/>
              <a:gd name="T4" fmla="*/ 2147483647 w 5262"/>
              <a:gd name="T5" fmla="*/ 2147483647 h 1769"/>
              <a:gd name="T6" fmla="*/ 2147483647 w 5262"/>
              <a:gd name="T7" fmla="*/ 2147483647 h 1769"/>
              <a:gd name="T8" fmla="*/ 2147483647 w 5262"/>
              <a:gd name="T9" fmla="*/ 2147483647 h 1769"/>
              <a:gd name="T10" fmla="*/ 2147483647 w 5262"/>
              <a:gd name="T11" fmla="*/ 0 h 1769"/>
              <a:gd name="T12" fmla="*/ 0 w 5262"/>
              <a:gd name="T13" fmla="*/ 0 h 1769"/>
              <a:gd name="T14" fmla="*/ 0 w 5262"/>
              <a:gd name="T15" fmla="*/ 2147483647 h 1769"/>
              <a:gd name="T16" fmla="*/ 0 60000 65536"/>
              <a:gd name="T17" fmla="*/ 0 60000 65536"/>
              <a:gd name="T18" fmla="*/ 0 60000 65536"/>
              <a:gd name="T19" fmla="*/ 0 60000 65536"/>
              <a:gd name="T20" fmla="*/ 0 60000 65536"/>
              <a:gd name="T21" fmla="*/ 0 60000 65536"/>
              <a:gd name="T22" fmla="*/ 0 60000 65536"/>
              <a:gd name="T23" fmla="*/ 0 60000 65536"/>
              <a:gd name="T24" fmla="*/ 0 w 5262"/>
              <a:gd name="T25" fmla="*/ 0 h 1769"/>
              <a:gd name="T26" fmla="*/ 5262 w 5262"/>
              <a:gd name="T27" fmla="*/ 1769 h 17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262" h="1769">
                <a:moveTo>
                  <a:pt x="0" y="91"/>
                </a:moveTo>
                <a:lnTo>
                  <a:pt x="0" y="1769"/>
                </a:lnTo>
                <a:lnTo>
                  <a:pt x="2677" y="1769"/>
                </a:lnTo>
                <a:lnTo>
                  <a:pt x="2677" y="544"/>
                </a:lnTo>
                <a:lnTo>
                  <a:pt x="5262" y="544"/>
                </a:lnTo>
                <a:lnTo>
                  <a:pt x="5262" y="0"/>
                </a:lnTo>
                <a:lnTo>
                  <a:pt x="0" y="0"/>
                </a:lnTo>
                <a:lnTo>
                  <a:pt x="0" y="181"/>
                </a:ln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31752" name="AutoShape 17">
            <a:extLst>
              <a:ext uri="{FF2B5EF4-FFF2-40B4-BE49-F238E27FC236}">
                <a16:creationId xmlns:a16="http://schemas.microsoft.com/office/drawing/2014/main" id="{A03239CD-A99E-7184-7816-17A041EF8161}"/>
              </a:ext>
            </a:extLst>
          </p:cNvPr>
          <p:cNvSpPr>
            <a:spLocks noChangeArrowheads="1"/>
          </p:cNvSpPr>
          <p:nvPr/>
        </p:nvSpPr>
        <p:spPr bwMode="auto">
          <a:xfrm rot="-5400000">
            <a:off x="4264026" y="5387975"/>
            <a:ext cx="704850" cy="409575"/>
          </a:xfrm>
          <a:prstGeom prst="downArrow">
            <a:avLst>
              <a:gd name="adj1" fmla="val 52704"/>
              <a:gd name="adj2" fmla="val 48060"/>
            </a:avLst>
          </a:prstGeom>
          <a:solidFill>
            <a:schemeClr val="hlink"/>
          </a:solidFill>
          <a:ln w="28575">
            <a:solidFill>
              <a:srgbClr val="FFFFCC"/>
            </a:solidFill>
            <a:miter lim="800000"/>
            <a:headEnd/>
            <a:tailEnd/>
          </a:ln>
        </p:spPr>
        <p:txBody>
          <a:bodyPr rot="10800000"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pic>
        <p:nvPicPr>
          <p:cNvPr id="18440" name="Picture 31">
            <a:extLst>
              <a:ext uri="{FF2B5EF4-FFF2-40B4-BE49-F238E27FC236}">
                <a16:creationId xmlns:a16="http://schemas.microsoft.com/office/drawing/2014/main" id="{7E5CF03A-A085-8174-7C74-C651B67E1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163" y="2192338"/>
            <a:ext cx="3836987"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nvGrpSpPr>
          <p:cNvPr id="3" name="Group 23">
            <a:extLst>
              <a:ext uri="{FF2B5EF4-FFF2-40B4-BE49-F238E27FC236}">
                <a16:creationId xmlns:a16="http://schemas.microsoft.com/office/drawing/2014/main" id="{D9AC1C41-4D34-8F2A-5780-2FA91ABB4B79}"/>
              </a:ext>
            </a:extLst>
          </p:cNvPr>
          <p:cNvGrpSpPr>
            <a:grpSpLocks/>
          </p:cNvGrpSpPr>
          <p:nvPr/>
        </p:nvGrpSpPr>
        <p:grpSpPr bwMode="auto">
          <a:xfrm>
            <a:off x="512763" y="2230438"/>
            <a:ext cx="7862887" cy="944562"/>
            <a:chOff x="323" y="1405"/>
            <a:chExt cx="4953" cy="595"/>
          </a:xfrm>
        </p:grpSpPr>
        <p:sp>
          <p:nvSpPr>
            <p:cNvPr id="18452" name="Text Box 18">
              <a:extLst>
                <a:ext uri="{FF2B5EF4-FFF2-40B4-BE49-F238E27FC236}">
                  <a16:creationId xmlns:a16="http://schemas.microsoft.com/office/drawing/2014/main" id="{8ED51719-1047-E55A-4300-31438DDC4AF3}"/>
                </a:ext>
              </a:extLst>
            </p:cNvPr>
            <p:cNvSpPr txBox="1">
              <a:spLocks noChangeArrowheads="1"/>
            </p:cNvSpPr>
            <p:nvPr/>
          </p:nvSpPr>
          <p:spPr bwMode="auto">
            <a:xfrm>
              <a:off x="2651" y="1439"/>
              <a:ext cx="2625"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必要な論文を見つけたら、その都度チェックボックスを</a:t>
              </a:r>
            </a:p>
            <a:p>
              <a:pPr eaLnBrk="1" hangingPunct="1"/>
              <a:r>
                <a:rPr lang="ja-JP" altLang="en-US"/>
                <a:t>チェックし、「クリップボード」をクリックします。</a:t>
              </a:r>
            </a:p>
          </p:txBody>
        </p:sp>
        <p:grpSp>
          <p:nvGrpSpPr>
            <p:cNvPr id="18453" name="Group 22">
              <a:extLst>
                <a:ext uri="{FF2B5EF4-FFF2-40B4-BE49-F238E27FC236}">
                  <a16:creationId xmlns:a16="http://schemas.microsoft.com/office/drawing/2014/main" id="{5A5D1F18-03FB-1CC5-21FB-03FA007D7DAF}"/>
                </a:ext>
              </a:extLst>
            </p:cNvPr>
            <p:cNvGrpSpPr>
              <a:grpSpLocks/>
            </p:cNvGrpSpPr>
            <p:nvPr/>
          </p:nvGrpSpPr>
          <p:grpSpPr bwMode="auto">
            <a:xfrm>
              <a:off x="323" y="1405"/>
              <a:ext cx="1306" cy="595"/>
              <a:chOff x="323" y="1405"/>
              <a:chExt cx="1306" cy="595"/>
            </a:xfrm>
          </p:grpSpPr>
          <p:sp>
            <p:nvSpPr>
              <p:cNvPr id="18454" name="Oval 7">
                <a:extLst>
                  <a:ext uri="{FF2B5EF4-FFF2-40B4-BE49-F238E27FC236}">
                    <a16:creationId xmlns:a16="http://schemas.microsoft.com/office/drawing/2014/main" id="{8356AA22-EB68-2C22-36AA-949E2D4AC982}"/>
                  </a:ext>
                </a:extLst>
              </p:cNvPr>
              <p:cNvSpPr>
                <a:spLocks noChangeArrowheads="1"/>
              </p:cNvSpPr>
              <p:nvPr/>
            </p:nvSpPr>
            <p:spPr bwMode="auto">
              <a:xfrm>
                <a:off x="323" y="1886"/>
                <a:ext cx="126" cy="114"/>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55" name="AutoShape 8">
                <a:extLst>
                  <a:ext uri="{FF2B5EF4-FFF2-40B4-BE49-F238E27FC236}">
                    <a16:creationId xmlns:a16="http://schemas.microsoft.com/office/drawing/2014/main" id="{BA26ED78-9521-1AB9-97E1-B1DF411E5522}"/>
                  </a:ext>
                </a:extLst>
              </p:cNvPr>
              <p:cNvSpPr>
                <a:spLocks noChangeArrowheads="1"/>
              </p:cNvSpPr>
              <p:nvPr/>
            </p:nvSpPr>
            <p:spPr bwMode="auto">
              <a:xfrm>
                <a:off x="1287" y="1405"/>
                <a:ext cx="342" cy="228"/>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cxnSp>
            <p:nvCxnSpPr>
              <p:cNvPr id="18456" name="AutoShape 15">
                <a:extLst>
                  <a:ext uri="{FF2B5EF4-FFF2-40B4-BE49-F238E27FC236}">
                    <a16:creationId xmlns:a16="http://schemas.microsoft.com/office/drawing/2014/main" id="{6273CC6C-DF32-C32D-FCF6-981E7653E3EF}"/>
                  </a:ext>
                </a:extLst>
              </p:cNvPr>
              <p:cNvCxnSpPr>
                <a:cxnSpLocks noChangeShapeType="1"/>
                <a:stCxn id="18454" idx="0"/>
                <a:endCxn id="18455" idx="1"/>
              </p:cNvCxnSpPr>
              <p:nvPr/>
            </p:nvCxnSpPr>
            <p:spPr bwMode="auto">
              <a:xfrm rot="-5400000">
                <a:off x="653" y="1252"/>
                <a:ext cx="358" cy="892"/>
              </a:xfrm>
              <a:prstGeom prst="bentConnector2">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grpSp>
      </p:grpSp>
      <p:grpSp>
        <p:nvGrpSpPr>
          <p:cNvPr id="5" name="Group 25">
            <a:extLst>
              <a:ext uri="{FF2B5EF4-FFF2-40B4-BE49-F238E27FC236}">
                <a16:creationId xmlns:a16="http://schemas.microsoft.com/office/drawing/2014/main" id="{409B0E55-743F-202A-F245-A13497F8F436}"/>
              </a:ext>
            </a:extLst>
          </p:cNvPr>
          <p:cNvGrpSpPr>
            <a:grpSpLocks/>
          </p:cNvGrpSpPr>
          <p:nvPr/>
        </p:nvGrpSpPr>
        <p:grpSpPr bwMode="auto">
          <a:xfrm>
            <a:off x="415925" y="5102225"/>
            <a:ext cx="3871913" cy="1504950"/>
            <a:chOff x="262" y="3214"/>
            <a:chExt cx="2439" cy="948"/>
          </a:xfrm>
        </p:grpSpPr>
        <p:sp>
          <p:nvSpPr>
            <p:cNvPr id="18450" name="Text Box 19">
              <a:extLst>
                <a:ext uri="{FF2B5EF4-FFF2-40B4-BE49-F238E27FC236}">
                  <a16:creationId xmlns:a16="http://schemas.microsoft.com/office/drawing/2014/main" id="{BF426E6D-978C-0F5E-4841-6851B3BAF4D7}"/>
                </a:ext>
              </a:extLst>
            </p:cNvPr>
            <p:cNvSpPr txBox="1">
              <a:spLocks noChangeArrowheads="1"/>
            </p:cNvSpPr>
            <p:nvPr/>
          </p:nvSpPr>
          <p:spPr bwMode="auto">
            <a:xfrm>
              <a:off x="283" y="3836"/>
              <a:ext cx="1967"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タブから「クリップボード」をクリックして、</a:t>
              </a:r>
            </a:p>
            <a:p>
              <a:pPr eaLnBrk="1" hangingPunct="1"/>
              <a:r>
                <a:rPr lang="ja-JP" altLang="en-US"/>
                <a:t>クリップボードを表示します。</a:t>
              </a:r>
            </a:p>
          </p:txBody>
        </p:sp>
        <p:pic>
          <p:nvPicPr>
            <p:cNvPr id="18451" name="Picture 32">
              <a:extLst>
                <a:ext uri="{FF2B5EF4-FFF2-40B4-BE49-F238E27FC236}">
                  <a16:creationId xmlns:a16="http://schemas.microsoft.com/office/drawing/2014/main" id="{FDAA1162-D675-0B87-009A-6085B3BCF7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 y="3214"/>
              <a:ext cx="2439"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grpSp>
      <p:sp>
        <p:nvSpPr>
          <p:cNvPr id="31759" name="AutoShape 9">
            <a:extLst>
              <a:ext uri="{FF2B5EF4-FFF2-40B4-BE49-F238E27FC236}">
                <a16:creationId xmlns:a16="http://schemas.microsoft.com/office/drawing/2014/main" id="{995690A3-A072-CEEA-36A1-4B83C09E6AC3}"/>
              </a:ext>
            </a:extLst>
          </p:cNvPr>
          <p:cNvSpPr>
            <a:spLocks noChangeArrowheads="1"/>
          </p:cNvSpPr>
          <p:nvPr/>
        </p:nvSpPr>
        <p:spPr bwMode="auto">
          <a:xfrm>
            <a:off x="3578225" y="5445125"/>
            <a:ext cx="776288" cy="479425"/>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31761" name="AutoShape 16">
            <a:extLst>
              <a:ext uri="{FF2B5EF4-FFF2-40B4-BE49-F238E27FC236}">
                <a16:creationId xmlns:a16="http://schemas.microsoft.com/office/drawing/2014/main" id="{0DD429E9-C381-4AB3-0445-676E3DAB403F}"/>
              </a:ext>
            </a:extLst>
          </p:cNvPr>
          <p:cNvSpPr>
            <a:spLocks noChangeArrowheads="1"/>
          </p:cNvSpPr>
          <p:nvPr/>
        </p:nvSpPr>
        <p:spPr bwMode="auto">
          <a:xfrm>
            <a:off x="2152650" y="4914900"/>
            <a:ext cx="704850" cy="409575"/>
          </a:xfrm>
          <a:prstGeom prst="downArrow">
            <a:avLst>
              <a:gd name="adj1" fmla="val 52704"/>
              <a:gd name="adj2" fmla="val 48060"/>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6" name="Group 27">
            <a:extLst>
              <a:ext uri="{FF2B5EF4-FFF2-40B4-BE49-F238E27FC236}">
                <a16:creationId xmlns:a16="http://schemas.microsoft.com/office/drawing/2014/main" id="{F6FEA137-BC26-3A36-6BF2-A7E14AD92ADF}"/>
              </a:ext>
            </a:extLst>
          </p:cNvPr>
          <p:cNvGrpSpPr>
            <a:grpSpLocks/>
          </p:cNvGrpSpPr>
          <p:nvPr/>
        </p:nvGrpSpPr>
        <p:grpSpPr bwMode="auto">
          <a:xfrm>
            <a:off x="5062538" y="3200400"/>
            <a:ext cx="3886200" cy="3502025"/>
            <a:chOff x="3189" y="2016"/>
            <a:chExt cx="2448" cy="2206"/>
          </a:xfrm>
        </p:grpSpPr>
        <p:sp>
          <p:nvSpPr>
            <p:cNvPr id="18446" name="Text Box 20">
              <a:extLst>
                <a:ext uri="{FF2B5EF4-FFF2-40B4-BE49-F238E27FC236}">
                  <a16:creationId xmlns:a16="http://schemas.microsoft.com/office/drawing/2014/main" id="{3F0611A2-99E1-3697-5022-E6953E33DA9F}"/>
                </a:ext>
              </a:extLst>
            </p:cNvPr>
            <p:cNvSpPr txBox="1">
              <a:spLocks noChangeArrowheads="1"/>
            </p:cNvSpPr>
            <p:nvPr/>
          </p:nvSpPr>
          <p:spPr bwMode="auto">
            <a:xfrm>
              <a:off x="3189" y="3896"/>
              <a:ext cx="244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印刷・ダウンロード・メール送信する論文をチェック</a:t>
              </a:r>
            </a:p>
            <a:p>
              <a:pPr eaLnBrk="1" hangingPunct="1"/>
              <a:r>
                <a:rPr lang="ja-JP" altLang="en-US"/>
                <a:t>して任意のアイコンをクリックします。</a:t>
              </a:r>
            </a:p>
          </p:txBody>
        </p:sp>
        <p:sp>
          <p:nvSpPr>
            <p:cNvPr id="18447" name="AutoShape 12">
              <a:extLst>
                <a:ext uri="{FF2B5EF4-FFF2-40B4-BE49-F238E27FC236}">
                  <a16:creationId xmlns:a16="http://schemas.microsoft.com/office/drawing/2014/main" id="{6DA60DC2-B25D-8601-13BE-9151FD7E5CC0}"/>
                </a:ext>
              </a:extLst>
            </p:cNvPr>
            <p:cNvSpPr>
              <a:spLocks noChangeArrowheads="1"/>
            </p:cNvSpPr>
            <p:nvPr/>
          </p:nvSpPr>
          <p:spPr bwMode="auto">
            <a:xfrm>
              <a:off x="3390" y="2016"/>
              <a:ext cx="1252" cy="22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8448" name="Oval 10">
              <a:extLst>
                <a:ext uri="{FF2B5EF4-FFF2-40B4-BE49-F238E27FC236}">
                  <a16:creationId xmlns:a16="http://schemas.microsoft.com/office/drawing/2014/main" id="{9EC7BDCE-AFAD-2100-D9FA-52E339F26929}"/>
                </a:ext>
              </a:extLst>
            </p:cNvPr>
            <p:cNvSpPr>
              <a:spLocks noChangeArrowheads="1"/>
            </p:cNvSpPr>
            <p:nvPr/>
          </p:nvSpPr>
          <p:spPr bwMode="auto">
            <a:xfrm>
              <a:off x="3474" y="2572"/>
              <a:ext cx="159" cy="114"/>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cxnSp>
          <p:nvCxnSpPr>
            <p:cNvPr id="18449" name="AutoShape 15">
              <a:extLst>
                <a:ext uri="{FF2B5EF4-FFF2-40B4-BE49-F238E27FC236}">
                  <a16:creationId xmlns:a16="http://schemas.microsoft.com/office/drawing/2014/main" id="{D8462EB3-8D42-57A4-8F9A-E4E984BF4A5D}"/>
                </a:ext>
              </a:extLst>
            </p:cNvPr>
            <p:cNvCxnSpPr>
              <a:cxnSpLocks noChangeShapeType="1"/>
              <a:stCxn id="18448" idx="2"/>
              <a:endCxn id="18447" idx="1"/>
            </p:cNvCxnSpPr>
            <p:nvPr/>
          </p:nvCxnSpPr>
          <p:spPr bwMode="auto">
            <a:xfrm rot="10800000">
              <a:off x="3381" y="2127"/>
              <a:ext cx="84" cy="502"/>
            </a:xfrm>
            <a:prstGeom prst="bentConnector3">
              <a:avLst>
                <a:gd name="adj1" fmla="val 260713"/>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1761"/>
                                        </p:tgtEl>
                                        <p:attrNameLst>
                                          <p:attrName>style.visibility</p:attrName>
                                        </p:attrNameLst>
                                      </p:cBhvr>
                                      <p:to>
                                        <p:strVal val="visible"/>
                                      </p:to>
                                    </p:set>
                                    <p:anim calcmode="lin" valueType="num">
                                      <p:cBhvr additive="base">
                                        <p:cTn id="13" dur="1000" fill="hold"/>
                                        <p:tgtEl>
                                          <p:spTgt spid="31761"/>
                                        </p:tgtEl>
                                        <p:attrNameLst>
                                          <p:attrName>ppt_x</p:attrName>
                                        </p:attrNameLst>
                                      </p:cBhvr>
                                      <p:tavLst>
                                        <p:tav tm="0">
                                          <p:val>
                                            <p:strVal val="#ppt_x"/>
                                          </p:val>
                                        </p:tav>
                                        <p:tav tm="100000">
                                          <p:val>
                                            <p:strVal val="#ppt_x"/>
                                          </p:val>
                                        </p:tav>
                                      </p:tavLst>
                                    </p:anim>
                                    <p:anim calcmode="lin" valueType="num">
                                      <p:cBhvr additive="base">
                                        <p:cTn id="14" dur="1000" fill="hold"/>
                                        <p:tgtEl>
                                          <p:spTgt spid="3176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1759"/>
                                        </p:tgtEl>
                                        <p:attrNameLst>
                                          <p:attrName>style.visibility</p:attrName>
                                        </p:attrNameLst>
                                      </p:cBhvr>
                                      <p:to>
                                        <p:strVal val="visible"/>
                                      </p:to>
                                    </p:set>
                                    <p:anim calcmode="lin" valueType="num">
                                      <p:cBhvr additive="base">
                                        <p:cTn id="25" dur="1000" fill="hold"/>
                                        <p:tgtEl>
                                          <p:spTgt spid="31759"/>
                                        </p:tgtEl>
                                        <p:attrNameLst>
                                          <p:attrName>ppt_x</p:attrName>
                                        </p:attrNameLst>
                                      </p:cBhvr>
                                      <p:tavLst>
                                        <p:tav tm="0">
                                          <p:val>
                                            <p:strVal val="#ppt_x"/>
                                          </p:val>
                                        </p:tav>
                                        <p:tav tm="100000">
                                          <p:val>
                                            <p:strVal val="#ppt_x"/>
                                          </p:val>
                                        </p:tav>
                                      </p:tavLst>
                                    </p:anim>
                                    <p:anim calcmode="lin" valueType="num">
                                      <p:cBhvr additive="base">
                                        <p:cTn id="26" dur="1000" fill="hold"/>
                                        <p:tgtEl>
                                          <p:spTgt spid="31759"/>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752"/>
                                        </p:tgtEl>
                                        <p:attrNameLst>
                                          <p:attrName>style.visibility</p:attrName>
                                        </p:attrNameLst>
                                      </p:cBhvr>
                                      <p:to>
                                        <p:strVal val="visible"/>
                                      </p:to>
                                    </p:set>
                                    <p:anim calcmode="lin" valueType="num">
                                      <p:cBhvr additive="base">
                                        <p:cTn id="31" dur="1000" fill="hold"/>
                                        <p:tgtEl>
                                          <p:spTgt spid="31752"/>
                                        </p:tgtEl>
                                        <p:attrNameLst>
                                          <p:attrName>ppt_x</p:attrName>
                                        </p:attrNameLst>
                                      </p:cBhvr>
                                      <p:tavLst>
                                        <p:tav tm="0">
                                          <p:val>
                                            <p:strVal val="#ppt_x"/>
                                          </p:val>
                                        </p:tav>
                                        <p:tav tm="100000">
                                          <p:val>
                                            <p:strVal val="#ppt_x"/>
                                          </p:val>
                                        </p:tav>
                                      </p:tavLst>
                                    </p:anim>
                                    <p:anim calcmode="lin" valueType="num">
                                      <p:cBhvr additive="base">
                                        <p:cTn id="32" dur="1000" fill="hold"/>
                                        <p:tgtEl>
                                          <p:spTgt spid="3175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1000" fill="hold"/>
                                        <p:tgtEl>
                                          <p:spTgt spid="2"/>
                                        </p:tgtEl>
                                        <p:attrNameLst>
                                          <p:attrName>ppt_x</p:attrName>
                                        </p:attrNameLst>
                                      </p:cBhvr>
                                      <p:tavLst>
                                        <p:tav tm="0">
                                          <p:val>
                                            <p:strVal val="#ppt_x"/>
                                          </p:val>
                                        </p:tav>
                                        <p:tav tm="100000">
                                          <p:val>
                                            <p:strVal val="#ppt_x"/>
                                          </p:val>
                                        </p:tav>
                                      </p:tavLst>
                                    </p:anim>
                                    <p:anim calcmode="lin" valueType="num">
                                      <p:cBhvr additive="base">
                                        <p:cTn id="3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1000" fill="hold"/>
                                        <p:tgtEl>
                                          <p:spTgt spid="6"/>
                                        </p:tgtEl>
                                        <p:attrNameLst>
                                          <p:attrName>ppt_x</p:attrName>
                                        </p:attrNameLst>
                                      </p:cBhvr>
                                      <p:tavLst>
                                        <p:tav tm="0">
                                          <p:val>
                                            <p:strVal val="#ppt_x"/>
                                          </p:val>
                                        </p:tav>
                                        <p:tav tm="100000">
                                          <p:val>
                                            <p:strVal val="#ppt_x"/>
                                          </p:val>
                                        </p:tav>
                                      </p:tavLst>
                                    </p:anim>
                                    <p:anim calcmode="lin" valueType="num">
                                      <p:cBhvr additive="base">
                                        <p:cTn id="44"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2" grpId="0" animBg="1"/>
      <p:bldP spid="31759" grpId="0" animBg="1"/>
      <p:bldP spid="317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 5">
            <a:extLst>
              <a:ext uri="{FF2B5EF4-FFF2-40B4-BE49-F238E27FC236}">
                <a16:creationId xmlns:a16="http://schemas.microsoft.com/office/drawing/2014/main" id="{60581D90-B0EA-F02D-7F3A-4839EFB3D8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B0D050FF-0F04-4CA3-ACFF-1483C317DB0A}" type="slidenum">
              <a:rPr lang="en-US" altLang="ja-JP" sz="1600">
                <a:latin typeface="Arial Black" panose="020B0A04020102020204" pitchFamily="34" charset="0"/>
              </a:rPr>
              <a:pPr eaLnBrk="1" hangingPunct="1"/>
              <a:t>2</a:t>
            </a:fld>
            <a:endParaRPr lang="en-US" altLang="ja-JP" sz="1600">
              <a:latin typeface="Arial Black" panose="020B0A04020102020204" pitchFamily="34" charset="0"/>
            </a:endParaRPr>
          </a:p>
        </p:txBody>
      </p:sp>
      <p:sp>
        <p:nvSpPr>
          <p:cNvPr id="3075" name="Rectangle 2">
            <a:extLst>
              <a:ext uri="{FF2B5EF4-FFF2-40B4-BE49-F238E27FC236}">
                <a16:creationId xmlns:a16="http://schemas.microsoft.com/office/drawing/2014/main" id="{D5517B19-6DB1-8285-F90D-2AAD9CDDDA47}"/>
              </a:ext>
            </a:extLst>
          </p:cNvPr>
          <p:cNvSpPr>
            <a:spLocks noGrp="1" noChangeArrowheads="1"/>
          </p:cNvSpPr>
          <p:nvPr>
            <p:ph type="title"/>
          </p:nvPr>
        </p:nvSpPr>
        <p:spPr/>
        <p:txBody>
          <a:bodyPr/>
          <a:lstStyle/>
          <a:p>
            <a:pPr eaLnBrk="1" hangingPunct="1"/>
            <a:r>
              <a:rPr lang="en-US" altLang="ja-JP"/>
              <a:t>1.</a:t>
            </a:r>
            <a:r>
              <a:rPr lang="ja-JP" altLang="en-US"/>
              <a:t>医中誌</a:t>
            </a:r>
            <a:r>
              <a:rPr lang="en-US" altLang="ja-JP"/>
              <a:t>Web</a:t>
            </a:r>
            <a:r>
              <a:rPr lang="ja-JP" altLang="en-US"/>
              <a:t>とは</a:t>
            </a:r>
          </a:p>
        </p:txBody>
      </p:sp>
      <p:sp>
        <p:nvSpPr>
          <p:cNvPr id="3076" name="Rectangle 3">
            <a:extLst>
              <a:ext uri="{FF2B5EF4-FFF2-40B4-BE49-F238E27FC236}">
                <a16:creationId xmlns:a16="http://schemas.microsoft.com/office/drawing/2014/main" id="{75B24130-81B3-3C39-7F53-B83F2C6EC4A2}"/>
              </a:ext>
            </a:extLst>
          </p:cNvPr>
          <p:cNvSpPr>
            <a:spLocks noGrp="1" noChangeArrowheads="1"/>
          </p:cNvSpPr>
          <p:nvPr>
            <p:ph type="body" idx="1"/>
          </p:nvPr>
        </p:nvSpPr>
        <p:spPr/>
        <p:txBody>
          <a:bodyPr/>
          <a:lstStyle/>
          <a:p>
            <a:pPr eaLnBrk="1" hangingPunct="1"/>
            <a:r>
              <a:rPr lang="ja-JP" altLang="en-US"/>
              <a:t>医学中央雑誌刊行会の国内医学論文情報のインターネット検索サービス</a:t>
            </a:r>
          </a:p>
          <a:p>
            <a:pPr lvl="1" eaLnBrk="1" hangingPunct="1"/>
            <a:r>
              <a:rPr lang="ja-JP" altLang="en-US"/>
              <a:t>医歯薬学、看護学、栄養学、リハビリテーション、公衆衛生ほか、ヘルスケアに関するあらゆる論文が収録されています。</a:t>
            </a:r>
          </a:p>
          <a:p>
            <a:pPr eaLnBrk="1" hangingPunct="1"/>
            <a:endParaRPr lang="ja-JP" altLang="en-US"/>
          </a:p>
          <a:p>
            <a:pPr eaLnBrk="1" hangingPunct="1"/>
            <a:r>
              <a:rPr lang="ja-JP" altLang="en-US"/>
              <a:t>国内発行の医歯薬・看護・リハビリテーション及び関連分野の定期刊行物、のべ約</a:t>
            </a:r>
            <a:r>
              <a:rPr lang="en-US" altLang="ja-JP"/>
              <a:t>5,000</a:t>
            </a:r>
            <a:r>
              <a:rPr lang="ja-JP" altLang="en-US"/>
              <a:t>誌から収録した約</a:t>
            </a:r>
            <a:r>
              <a:rPr lang="en-US" altLang="ja-JP"/>
              <a:t>630</a:t>
            </a:r>
            <a:r>
              <a:rPr lang="ja-JP" altLang="en-US"/>
              <a:t>万件の論文情報を検索することが出来ます。</a:t>
            </a:r>
          </a:p>
          <a:p>
            <a:pPr eaLnBrk="1" hangingPunct="1"/>
            <a:endParaRPr lang="ja-JP" altLang="en-US"/>
          </a:p>
          <a:p>
            <a:pPr eaLnBrk="1" hangingPunct="1"/>
            <a:r>
              <a:rPr lang="ja-JP" altLang="en-US"/>
              <a:t>検索結果のリンクアイコンをクリックして、論文の本文が入手できる場合があります。図書館の所蔵の確認もできます。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スライド番号プレースホルダ 5">
            <a:extLst>
              <a:ext uri="{FF2B5EF4-FFF2-40B4-BE49-F238E27FC236}">
                <a16:creationId xmlns:a16="http://schemas.microsoft.com/office/drawing/2014/main" id="{1EEF54B1-9207-D088-26DA-E246D05F8A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855E0054-9B63-4A0A-B9A6-F76DB891B92C}" type="slidenum">
              <a:rPr lang="en-US" altLang="ja-JP" sz="1600">
                <a:latin typeface="Arial Black" panose="020B0A04020102020204" pitchFamily="34" charset="0"/>
              </a:rPr>
              <a:pPr eaLnBrk="1" hangingPunct="1"/>
              <a:t>3</a:t>
            </a:fld>
            <a:endParaRPr lang="en-US" altLang="ja-JP" sz="1600">
              <a:latin typeface="Arial Black" panose="020B0A04020102020204" pitchFamily="34" charset="0"/>
            </a:endParaRPr>
          </a:p>
        </p:txBody>
      </p:sp>
      <p:sp>
        <p:nvSpPr>
          <p:cNvPr id="4099" name="Rectangle 2">
            <a:extLst>
              <a:ext uri="{FF2B5EF4-FFF2-40B4-BE49-F238E27FC236}">
                <a16:creationId xmlns:a16="http://schemas.microsoft.com/office/drawing/2014/main" id="{F300782D-7071-35C9-C940-89B5F81A4763}"/>
              </a:ext>
            </a:extLst>
          </p:cNvPr>
          <p:cNvSpPr>
            <a:spLocks noGrp="1" noChangeArrowheads="1"/>
          </p:cNvSpPr>
          <p:nvPr>
            <p:ph type="title"/>
          </p:nvPr>
        </p:nvSpPr>
        <p:spPr/>
        <p:txBody>
          <a:bodyPr/>
          <a:lstStyle/>
          <a:p>
            <a:pPr eaLnBrk="1" hangingPunct="1"/>
            <a:r>
              <a:rPr lang="en-US" altLang="ja-JP"/>
              <a:t>2.</a:t>
            </a:r>
            <a:r>
              <a:rPr lang="ja-JP" altLang="en-US"/>
              <a:t>医中誌</a:t>
            </a:r>
            <a:r>
              <a:rPr lang="en-US" altLang="ja-JP"/>
              <a:t>Web</a:t>
            </a:r>
            <a:r>
              <a:rPr lang="ja-JP" altLang="en-US"/>
              <a:t>へのアクセス方法</a:t>
            </a:r>
          </a:p>
        </p:txBody>
      </p:sp>
      <p:sp>
        <p:nvSpPr>
          <p:cNvPr id="4100" name="Rectangle 3">
            <a:extLst>
              <a:ext uri="{FF2B5EF4-FFF2-40B4-BE49-F238E27FC236}">
                <a16:creationId xmlns:a16="http://schemas.microsoft.com/office/drawing/2014/main" id="{2E6502DC-39BD-028C-6DEA-D7029DE1B646}"/>
              </a:ext>
            </a:extLst>
          </p:cNvPr>
          <p:cNvSpPr>
            <a:spLocks noGrp="1" noChangeArrowheads="1"/>
          </p:cNvSpPr>
          <p:nvPr>
            <p:ph type="body" idx="1"/>
          </p:nvPr>
        </p:nvSpPr>
        <p:spPr/>
        <p:txBody>
          <a:bodyPr/>
          <a:lstStyle/>
          <a:p>
            <a:pPr eaLnBrk="1" hangingPunct="1"/>
            <a:r>
              <a:rPr lang="ja-JP" altLang="en-US"/>
              <a:t>東京大学医学図書館のサイトから</a:t>
            </a:r>
          </a:p>
          <a:p>
            <a:pPr lvl="1" eaLnBrk="1" hangingPunct="1"/>
            <a:r>
              <a:rPr lang="en-US" altLang="ja-JP">
                <a:hlinkClick r:id="rId2"/>
              </a:rPr>
              <a:t>http://www.lib.m.u-tokyo.ac.jp/db/search.html</a:t>
            </a:r>
            <a:endParaRPr lang="en-US" altLang="ja-JP"/>
          </a:p>
        </p:txBody>
      </p:sp>
      <p:pic>
        <p:nvPicPr>
          <p:cNvPr id="7172" name="Picture 4" descr="WS000000">
            <a:extLst>
              <a:ext uri="{FF2B5EF4-FFF2-40B4-BE49-F238E27FC236}">
                <a16:creationId xmlns:a16="http://schemas.microsoft.com/office/drawing/2014/main" id="{01D2A002-A9E1-A12B-3D13-60466AA4995E}"/>
              </a:ext>
            </a:extLst>
          </p:cNvPr>
          <p:cNvPicPr>
            <a:picLocks noChangeAspect="1" noChangeArrowheads="1"/>
          </p:cNvPicPr>
          <p:nvPr/>
        </p:nvPicPr>
        <p:blipFill>
          <a:blip r:embed="rId3"/>
          <a:srcRect/>
          <a:stretch>
            <a:fillRect/>
          </a:stretch>
        </p:blipFill>
        <p:spPr bwMode="auto">
          <a:xfrm>
            <a:off x="3359150" y="2573338"/>
            <a:ext cx="5461000" cy="4095750"/>
          </a:xfrm>
          <a:prstGeom prst="rect">
            <a:avLst/>
          </a:prstGeom>
          <a:noFill/>
          <a:ln w="9525">
            <a:solidFill>
              <a:srgbClr val="969696"/>
            </a:solidFill>
            <a:miter lim="800000"/>
            <a:headEnd/>
            <a:tailEnd/>
          </a:ln>
          <a:effectLst>
            <a:outerShdw dist="35921" dir="2700000" algn="ctr" rotWithShape="0">
              <a:srgbClr val="808080"/>
            </a:outerShdw>
          </a:effectLst>
        </p:spPr>
      </p:pic>
      <p:grpSp>
        <p:nvGrpSpPr>
          <p:cNvPr id="2" name="Group 11">
            <a:extLst>
              <a:ext uri="{FF2B5EF4-FFF2-40B4-BE49-F238E27FC236}">
                <a16:creationId xmlns:a16="http://schemas.microsoft.com/office/drawing/2014/main" id="{F0565087-0CF0-C67B-620D-B78D3D6F4503}"/>
              </a:ext>
            </a:extLst>
          </p:cNvPr>
          <p:cNvGrpSpPr>
            <a:grpSpLocks/>
          </p:cNvGrpSpPr>
          <p:nvPr/>
        </p:nvGrpSpPr>
        <p:grpSpPr bwMode="auto">
          <a:xfrm>
            <a:off x="2771775" y="4652963"/>
            <a:ext cx="2663825" cy="1008062"/>
            <a:chOff x="1746" y="2931"/>
            <a:chExt cx="1678" cy="635"/>
          </a:xfrm>
        </p:grpSpPr>
        <p:sp>
          <p:nvSpPr>
            <p:cNvPr id="4103" name="Oval 5">
              <a:extLst>
                <a:ext uri="{FF2B5EF4-FFF2-40B4-BE49-F238E27FC236}">
                  <a16:creationId xmlns:a16="http://schemas.microsoft.com/office/drawing/2014/main" id="{4BD894FE-28C4-20ED-5995-DC46772C7CBB}"/>
                </a:ext>
              </a:extLst>
            </p:cNvPr>
            <p:cNvSpPr>
              <a:spLocks noChangeArrowheads="1"/>
            </p:cNvSpPr>
            <p:nvPr/>
          </p:nvSpPr>
          <p:spPr bwMode="auto">
            <a:xfrm>
              <a:off x="3016" y="3385"/>
              <a:ext cx="408" cy="181"/>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4104" name="Text Box 10">
              <a:extLst>
                <a:ext uri="{FF2B5EF4-FFF2-40B4-BE49-F238E27FC236}">
                  <a16:creationId xmlns:a16="http://schemas.microsoft.com/office/drawing/2014/main" id="{02C25533-2FB9-1833-E616-0F046FC659EC}"/>
                </a:ext>
              </a:extLst>
            </p:cNvPr>
            <p:cNvSpPr txBox="1">
              <a:spLocks noChangeArrowheads="1"/>
            </p:cNvSpPr>
            <p:nvPr/>
          </p:nvSpPr>
          <p:spPr bwMode="auto">
            <a:xfrm>
              <a:off x="1746" y="2931"/>
              <a:ext cx="1132"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hlinkClick r:id="" action="ppaction://hlinkshowjump?jump=nextslide"/>
                </a:rPr>
                <a:t>医中誌</a:t>
              </a:r>
              <a:r>
                <a:rPr lang="en-US" altLang="ja-JP" sz="1800"/>
                <a:t>Web</a:t>
              </a:r>
              <a:r>
                <a:rPr lang="ja-JP" altLang="en-US" sz="1800"/>
                <a:t>へは</a:t>
              </a:r>
            </a:p>
            <a:p>
              <a:pPr eaLnBrk="1" hangingPunct="1"/>
              <a:r>
                <a:rPr lang="ja-JP" altLang="en-US" sz="1800"/>
                <a:t>ここをクリック</a:t>
              </a:r>
            </a:p>
          </p:txBody>
        </p:sp>
        <p:sp>
          <p:nvSpPr>
            <p:cNvPr id="4105" name="Line 9">
              <a:extLst>
                <a:ext uri="{FF2B5EF4-FFF2-40B4-BE49-F238E27FC236}">
                  <a16:creationId xmlns:a16="http://schemas.microsoft.com/office/drawing/2014/main" id="{3D86EF04-2DB8-76D9-8865-697DF38B6E33}"/>
                </a:ext>
              </a:extLst>
            </p:cNvPr>
            <p:cNvSpPr>
              <a:spLocks noChangeShapeType="1"/>
            </p:cNvSpPr>
            <p:nvPr/>
          </p:nvSpPr>
          <p:spPr bwMode="auto">
            <a:xfrm>
              <a:off x="2608" y="3249"/>
              <a:ext cx="421" cy="16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4">
            <a:extLst>
              <a:ext uri="{FF2B5EF4-FFF2-40B4-BE49-F238E27FC236}">
                <a16:creationId xmlns:a16="http://schemas.microsoft.com/office/drawing/2014/main" id="{918B83C3-2DEA-F757-5A18-6F533B008EC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E2743723-5DE5-4460-A7C3-59270D49FCFA}" type="slidenum">
              <a:rPr lang="en-US" altLang="ja-JP" sz="1600">
                <a:latin typeface="Arial Black" panose="020B0A04020102020204" pitchFamily="34" charset="0"/>
              </a:rPr>
              <a:pPr eaLnBrk="1" hangingPunct="1"/>
              <a:t>4</a:t>
            </a:fld>
            <a:endParaRPr lang="en-US" altLang="ja-JP" sz="1600">
              <a:latin typeface="Arial Black" panose="020B0A04020102020204" pitchFamily="34" charset="0"/>
            </a:endParaRPr>
          </a:p>
        </p:txBody>
      </p:sp>
      <p:pic>
        <p:nvPicPr>
          <p:cNvPr id="5123" name="Picture 24">
            <a:extLst>
              <a:ext uri="{FF2B5EF4-FFF2-40B4-BE49-F238E27FC236}">
                <a16:creationId xmlns:a16="http://schemas.microsoft.com/office/drawing/2014/main" id="{9CE066E5-C4A6-EFD7-EF0D-7CECCA18B3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750" y="1319213"/>
            <a:ext cx="8005763"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5124" name="Rectangle 2">
            <a:extLst>
              <a:ext uri="{FF2B5EF4-FFF2-40B4-BE49-F238E27FC236}">
                <a16:creationId xmlns:a16="http://schemas.microsoft.com/office/drawing/2014/main" id="{041D12C6-5C51-2170-CCCA-9AF3F593DA60}"/>
              </a:ext>
            </a:extLst>
          </p:cNvPr>
          <p:cNvSpPr>
            <a:spLocks noGrp="1" noChangeArrowheads="1"/>
          </p:cNvSpPr>
          <p:nvPr>
            <p:ph type="title"/>
          </p:nvPr>
        </p:nvSpPr>
        <p:spPr/>
        <p:txBody>
          <a:bodyPr/>
          <a:lstStyle/>
          <a:p>
            <a:pPr eaLnBrk="1" hangingPunct="1"/>
            <a:r>
              <a:rPr lang="en-US" altLang="ja-JP"/>
              <a:t>3.1.</a:t>
            </a:r>
            <a:r>
              <a:rPr lang="ja-JP" altLang="en-US"/>
              <a:t>検索画面</a:t>
            </a:r>
          </a:p>
        </p:txBody>
      </p:sp>
      <p:grpSp>
        <p:nvGrpSpPr>
          <p:cNvPr id="2" name="Group 13">
            <a:extLst>
              <a:ext uri="{FF2B5EF4-FFF2-40B4-BE49-F238E27FC236}">
                <a16:creationId xmlns:a16="http://schemas.microsoft.com/office/drawing/2014/main" id="{4E2E248E-CBCF-7DA8-7F73-B4196EFB8A87}"/>
              </a:ext>
            </a:extLst>
          </p:cNvPr>
          <p:cNvGrpSpPr>
            <a:grpSpLocks/>
          </p:cNvGrpSpPr>
          <p:nvPr/>
        </p:nvGrpSpPr>
        <p:grpSpPr bwMode="auto">
          <a:xfrm>
            <a:off x="3465513" y="1111250"/>
            <a:ext cx="5397500" cy="1166813"/>
            <a:chOff x="2183" y="700"/>
            <a:chExt cx="3400" cy="735"/>
          </a:xfrm>
        </p:grpSpPr>
        <p:sp>
          <p:nvSpPr>
            <p:cNvPr id="5130" name="Text Box 8">
              <a:extLst>
                <a:ext uri="{FF2B5EF4-FFF2-40B4-BE49-F238E27FC236}">
                  <a16:creationId xmlns:a16="http://schemas.microsoft.com/office/drawing/2014/main" id="{8DB4F47B-BB94-EC0D-C0E1-96F0D815DA43}"/>
                </a:ext>
              </a:extLst>
            </p:cNvPr>
            <p:cNvSpPr txBox="1">
              <a:spLocks noChangeArrowheads="1"/>
            </p:cNvSpPr>
            <p:nvPr/>
          </p:nvSpPr>
          <p:spPr bwMode="auto">
            <a:xfrm>
              <a:off x="3816" y="700"/>
              <a:ext cx="1767" cy="57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プルダウンメニューから</a:t>
              </a:r>
            </a:p>
            <a:p>
              <a:pPr eaLnBrk="1" hangingPunct="1"/>
              <a:r>
                <a:rPr lang="ja-JP" altLang="en-US" sz="1800"/>
                <a:t>検索する部分</a:t>
              </a:r>
              <a:r>
                <a:rPr lang="en-US" altLang="ja-JP" sz="1800"/>
                <a:t>(</a:t>
              </a:r>
              <a:r>
                <a:rPr lang="ja-JP" altLang="en-US" sz="1800"/>
                <a:t>フィールド</a:t>
              </a:r>
              <a:r>
                <a:rPr lang="en-US" altLang="ja-JP" sz="1800"/>
                <a:t>)</a:t>
              </a:r>
              <a:r>
                <a:rPr lang="ja-JP" altLang="en-US" sz="1800"/>
                <a:t>を</a:t>
              </a:r>
            </a:p>
            <a:p>
              <a:pPr eaLnBrk="1" hangingPunct="1"/>
              <a:r>
                <a:rPr lang="ja-JP" altLang="en-US" sz="1800"/>
                <a:t>特定することができます</a:t>
              </a:r>
            </a:p>
          </p:txBody>
        </p:sp>
        <p:sp>
          <p:nvSpPr>
            <p:cNvPr id="5131" name="Line 12">
              <a:extLst>
                <a:ext uri="{FF2B5EF4-FFF2-40B4-BE49-F238E27FC236}">
                  <a16:creationId xmlns:a16="http://schemas.microsoft.com/office/drawing/2014/main" id="{60FA33F7-A637-607D-B10A-E3F403F92B16}"/>
                </a:ext>
              </a:extLst>
            </p:cNvPr>
            <p:cNvSpPr>
              <a:spLocks noChangeShapeType="1"/>
            </p:cNvSpPr>
            <p:nvPr/>
          </p:nvSpPr>
          <p:spPr bwMode="auto">
            <a:xfrm flipH="1">
              <a:off x="2859" y="1035"/>
              <a:ext cx="912" cy="27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5132" name="AutoShape 10">
              <a:extLst>
                <a:ext uri="{FF2B5EF4-FFF2-40B4-BE49-F238E27FC236}">
                  <a16:creationId xmlns:a16="http://schemas.microsoft.com/office/drawing/2014/main" id="{280E9C83-68C9-9504-0CF2-E50BF09D492B}"/>
                </a:ext>
              </a:extLst>
            </p:cNvPr>
            <p:cNvSpPr>
              <a:spLocks noChangeArrowheads="1"/>
            </p:cNvSpPr>
            <p:nvPr/>
          </p:nvSpPr>
          <p:spPr bwMode="auto">
            <a:xfrm>
              <a:off x="2183" y="1301"/>
              <a:ext cx="634" cy="134"/>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3" name="Group 12">
            <a:extLst>
              <a:ext uri="{FF2B5EF4-FFF2-40B4-BE49-F238E27FC236}">
                <a16:creationId xmlns:a16="http://schemas.microsoft.com/office/drawing/2014/main" id="{19F6DC1B-BCBD-64AE-F1B5-B70C9EBD1DF5}"/>
              </a:ext>
            </a:extLst>
          </p:cNvPr>
          <p:cNvGrpSpPr>
            <a:grpSpLocks/>
          </p:cNvGrpSpPr>
          <p:nvPr/>
        </p:nvGrpSpPr>
        <p:grpSpPr bwMode="auto">
          <a:xfrm>
            <a:off x="211138" y="500063"/>
            <a:ext cx="4638675" cy="1987550"/>
            <a:chOff x="133" y="315"/>
            <a:chExt cx="2922" cy="1252"/>
          </a:xfrm>
        </p:grpSpPr>
        <p:sp>
          <p:nvSpPr>
            <p:cNvPr id="5127" name="Text Box 26">
              <a:extLst>
                <a:ext uri="{FF2B5EF4-FFF2-40B4-BE49-F238E27FC236}">
                  <a16:creationId xmlns:a16="http://schemas.microsoft.com/office/drawing/2014/main" id="{115E8261-F173-A2E7-AC9D-72BD73ADD637}"/>
                </a:ext>
              </a:extLst>
            </p:cNvPr>
            <p:cNvSpPr txBox="1">
              <a:spLocks noChangeArrowheads="1"/>
            </p:cNvSpPr>
            <p:nvPr/>
          </p:nvSpPr>
          <p:spPr bwMode="auto">
            <a:xfrm flipH="1">
              <a:off x="133" y="315"/>
              <a:ext cx="1848" cy="57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キーワードを入力して</a:t>
              </a:r>
            </a:p>
            <a:p>
              <a:pPr eaLnBrk="1" hangingPunct="1"/>
              <a:r>
                <a:rPr lang="en-US" altLang="ja-JP" sz="1800"/>
                <a:t>[</a:t>
              </a:r>
              <a:r>
                <a:rPr lang="ja-JP" altLang="en-US" sz="1800"/>
                <a:t>検索</a:t>
              </a:r>
              <a:r>
                <a:rPr lang="en-US" altLang="ja-JP" sz="1800"/>
                <a:t>]</a:t>
              </a:r>
              <a:r>
                <a:rPr lang="ja-JP" altLang="en-US" sz="1800"/>
                <a:t>ボタンをクリックして</a:t>
              </a:r>
            </a:p>
            <a:p>
              <a:pPr eaLnBrk="1" hangingPunct="1"/>
              <a:r>
                <a:rPr lang="ja-JP" altLang="en-US" sz="1800"/>
                <a:t>検索します</a:t>
              </a:r>
            </a:p>
          </p:txBody>
        </p:sp>
        <p:sp>
          <p:nvSpPr>
            <p:cNvPr id="5128" name="AutoShape 27">
              <a:extLst>
                <a:ext uri="{FF2B5EF4-FFF2-40B4-BE49-F238E27FC236}">
                  <a16:creationId xmlns:a16="http://schemas.microsoft.com/office/drawing/2014/main" id="{AD16F970-4DD6-2489-ED58-FF85151A5E71}"/>
                </a:ext>
              </a:extLst>
            </p:cNvPr>
            <p:cNvSpPr>
              <a:spLocks noChangeArrowheads="1"/>
            </p:cNvSpPr>
            <p:nvPr/>
          </p:nvSpPr>
          <p:spPr bwMode="auto">
            <a:xfrm flipH="1">
              <a:off x="651" y="1425"/>
              <a:ext cx="2404" cy="14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5129" name="Line 28">
              <a:extLst>
                <a:ext uri="{FF2B5EF4-FFF2-40B4-BE49-F238E27FC236}">
                  <a16:creationId xmlns:a16="http://schemas.microsoft.com/office/drawing/2014/main" id="{029DEAD0-0F59-A4CB-7E58-F72C16D571CF}"/>
                </a:ext>
              </a:extLst>
            </p:cNvPr>
            <p:cNvSpPr>
              <a:spLocks noChangeShapeType="1"/>
            </p:cNvSpPr>
            <p:nvPr/>
          </p:nvSpPr>
          <p:spPr bwMode="auto">
            <a:xfrm>
              <a:off x="537" y="921"/>
              <a:ext cx="170" cy="471"/>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 4">
            <a:extLst>
              <a:ext uri="{FF2B5EF4-FFF2-40B4-BE49-F238E27FC236}">
                <a16:creationId xmlns:a16="http://schemas.microsoft.com/office/drawing/2014/main" id="{FEB88F30-E3EC-5EAC-B1C9-E456B96703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74F519ED-CA97-449F-8C5B-DC5240D6548C}" type="slidenum">
              <a:rPr lang="en-US" altLang="ja-JP" sz="1600">
                <a:latin typeface="Arial Black" panose="020B0A04020102020204" pitchFamily="34" charset="0"/>
              </a:rPr>
              <a:pPr eaLnBrk="1" hangingPunct="1"/>
              <a:t>5</a:t>
            </a:fld>
            <a:endParaRPr lang="en-US" altLang="ja-JP" sz="1600">
              <a:latin typeface="Arial Black" panose="020B0A04020102020204" pitchFamily="34" charset="0"/>
            </a:endParaRPr>
          </a:p>
        </p:txBody>
      </p:sp>
      <p:sp>
        <p:nvSpPr>
          <p:cNvPr id="6147" name="Rectangle 2">
            <a:extLst>
              <a:ext uri="{FF2B5EF4-FFF2-40B4-BE49-F238E27FC236}">
                <a16:creationId xmlns:a16="http://schemas.microsoft.com/office/drawing/2014/main" id="{FE4C4CC2-7A67-B50F-5378-3B3EAC3D701D}"/>
              </a:ext>
            </a:extLst>
          </p:cNvPr>
          <p:cNvSpPr>
            <a:spLocks noGrp="1" noChangeArrowheads="1"/>
          </p:cNvSpPr>
          <p:nvPr>
            <p:ph type="title"/>
          </p:nvPr>
        </p:nvSpPr>
        <p:spPr>
          <a:xfrm>
            <a:off x="471488" y="233363"/>
            <a:ext cx="8229600" cy="1143000"/>
          </a:xfrm>
        </p:spPr>
        <p:txBody>
          <a:bodyPr/>
          <a:lstStyle/>
          <a:p>
            <a:pPr eaLnBrk="1" hangingPunct="1"/>
            <a:r>
              <a:rPr lang="en-US" altLang="ja-JP"/>
              <a:t>3.2.</a:t>
            </a:r>
            <a:r>
              <a:rPr lang="ja-JP" altLang="en-US"/>
              <a:t>検索について</a:t>
            </a:r>
          </a:p>
        </p:txBody>
      </p:sp>
      <p:sp>
        <p:nvSpPr>
          <p:cNvPr id="6148" name="Rectangle 15">
            <a:extLst>
              <a:ext uri="{FF2B5EF4-FFF2-40B4-BE49-F238E27FC236}">
                <a16:creationId xmlns:a16="http://schemas.microsoft.com/office/drawing/2014/main" id="{C0D3B44A-379A-8910-E847-1A5DDF942BA8}"/>
              </a:ext>
            </a:extLst>
          </p:cNvPr>
          <p:cNvSpPr>
            <a:spLocks noChangeArrowheads="1"/>
          </p:cNvSpPr>
          <p:nvPr/>
        </p:nvSpPr>
        <p:spPr bwMode="auto">
          <a:xfrm>
            <a:off x="173038" y="1120775"/>
            <a:ext cx="8589962" cy="18494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49" name="Text Box 8">
            <a:extLst>
              <a:ext uri="{FF2B5EF4-FFF2-40B4-BE49-F238E27FC236}">
                <a16:creationId xmlns:a16="http://schemas.microsoft.com/office/drawing/2014/main" id="{EF350A17-FBEA-29D7-6AC4-CC1065AED985}"/>
              </a:ext>
            </a:extLst>
          </p:cNvPr>
          <p:cNvSpPr txBox="1">
            <a:spLocks noChangeArrowheads="1"/>
          </p:cNvSpPr>
          <p:nvPr/>
        </p:nvSpPr>
        <p:spPr bwMode="auto">
          <a:xfrm>
            <a:off x="179388" y="1341438"/>
            <a:ext cx="32131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高脂血症</a:t>
            </a:r>
            <a:r>
              <a:rPr lang="en-US" altLang="ja-JP" sz="1800"/>
              <a:t>(</a:t>
            </a:r>
            <a:r>
              <a:rPr lang="ja-JP" altLang="en-US" sz="1800"/>
              <a:t>フリーキーワード</a:t>
            </a:r>
            <a:r>
              <a:rPr lang="en-US" altLang="ja-JP" sz="1800"/>
              <a:t>)</a:t>
            </a:r>
            <a:r>
              <a:rPr lang="ja-JP" altLang="en-US" sz="1800"/>
              <a:t>で</a:t>
            </a:r>
          </a:p>
          <a:p>
            <a:pPr eaLnBrk="1" hangingPunct="1"/>
            <a:r>
              <a:rPr lang="ja-JP" altLang="en-US" sz="1800"/>
              <a:t>検索すると脂質異常症</a:t>
            </a:r>
            <a:r>
              <a:rPr lang="en-US" altLang="ja-JP" sz="1800"/>
              <a:t>(</a:t>
            </a:r>
            <a:r>
              <a:rPr lang="ja-JP" altLang="en-US" sz="1800"/>
              <a:t>統制語</a:t>
            </a:r>
            <a:r>
              <a:rPr lang="en-US" altLang="ja-JP" sz="1800"/>
              <a:t>)</a:t>
            </a:r>
          </a:p>
          <a:p>
            <a:pPr eaLnBrk="1" hangingPunct="1"/>
            <a:r>
              <a:rPr lang="ja-JP" altLang="en-US" sz="1800"/>
              <a:t>も併せて検索されます。</a:t>
            </a:r>
          </a:p>
        </p:txBody>
      </p:sp>
      <p:grpSp>
        <p:nvGrpSpPr>
          <p:cNvPr id="3" name="Group 23">
            <a:extLst>
              <a:ext uri="{FF2B5EF4-FFF2-40B4-BE49-F238E27FC236}">
                <a16:creationId xmlns:a16="http://schemas.microsoft.com/office/drawing/2014/main" id="{1514335C-D998-D22A-EDD7-121367C98BF3}"/>
              </a:ext>
            </a:extLst>
          </p:cNvPr>
          <p:cNvGrpSpPr>
            <a:grpSpLocks/>
          </p:cNvGrpSpPr>
          <p:nvPr/>
        </p:nvGrpSpPr>
        <p:grpSpPr bwMode="auto">
          <a:xfrm>
            <a:off x="590550" y="2419350"/>
            <a:ext cx="8553450" cy="2540000"/>
            <a:chOff x="253" y="1456"/>
            <a:chExt cx="5388" cy="1600"/>
          </a:xfrm>
        </p:grpSpPr>
        <p:grpSp>
          <p:nvGrpSpPr>
            <p:cNvPr id="6162" name="Group 22">
              <a:extLst>
                <a:ext uri="{FF2B5EF4-FFF2-40B4-BE49-F238E27FC236}">
                  <a16:creationId xmlns:a16="http://schemas.microsoft.com/office/drawing/2014/main" id="{40D05C6A-FD3C-2313-76FB-C328B82DC250}"/>
                </a:ext>
              </a:extLst>
            </p:cNvPr>
            <p:cNvGrpSpPr>
              <a:grpSpLocks/>
            </p:cNvGrpSpPr>
            <p:nvPr/>
          </p:nvGrpSpPr>
          <p:grpSpPr bwMode="auto">
            <a:xfrm>
              <a:off x="253" y="1456"/>
              <a:ext cx="5388" cy="1600"/>
              <a:chOff x="253" y="1456"/>
              <a:chExt cx="5388" cy="1600"/>
            </a:xfrm>
          </p:grpSpPr>
          <p:pic>
            <p:nvPicPr>
              <p:cNvPr id="6164" name="Picture 43">
                <a:extLst>
                  <a:ext uri="{FF2B5EF4-FFF2-40B4-BE49-F238E27FC236}">
                    <a16:creationId xmlns:a16="http://schemas.microsoft.com/office/drawing/2014/main" id="{811D397C-4E16-98D8-2FE2-7762E2A16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3" y="2000"/>
                <a:ext cx="5138" cy="1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5" name="Line 18">
                <a:extLst>
                  <a:ext uri="{FF2B5EF4-FFF2-40B4-BE49-F238E27FC236}">
                    <a16:creationId xmlns:a16="http://schemas.microsoft.com/office/drawing/2014/main" id="{8CEAE302-EF06-E41C-30B3-16828C2E0505}"/>
                  </a:ext>
                </a:extLst>
              </p:cNvPr>
              <p:cNvSpPr>
                <a:spLocks noChangeShapeType="1"/>
              </p:cNvSpPr>
              <p:nvPr/>
            </p:nvSpPr>
            <p:spPr bwMode="auto">
              <a:xfrm>
                <a:off x="1311" y="1456"/>
                <a:ext cx="72" cy="931"/>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66" name="Text Box 13">
                <a:extLst>
                  <a:ext uri="{FF2B5EF4-FFF2-40B4-BE49-F238E27FC236}">
                    <a16:creationId xmlns:a16="http://schemas.microsoft.com/office/drawing/2014/main" id="{617EA0A9-5C5D-7BD6-31A7-722AD6FD6C26}"/>
                  </a:ext>
                </a:extLst>
              </p:cNvPr>
              <p:cNvSpPr txBox="1">
                <a:spLocks noChangeArrowheads="1"/>
              </p:cNvSpPr>
              <p:nvPr/>
            </p:nvSpPr>
            <p:spPr bwMode="auto">
              <a:xfrm>
                <a:off x="3338" y="1829"/>
                <a:ext cx="2303" cy="32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高脂血症</a:t>
                </a:r>
                <a:r>
                  <a:rPr lang="en-US" altLang="ja-JP"/>
                  <a:t>/AL</a:t>
                </a:r>
                <a:r>
                  <a:rPr lang="ja-JP" altLang="en-US"/>
                  <a:t>はフリーキーワード、脂質異常症</a:t>
                </a:r>
                <a:r>
                  <a:rPr lang="en-US" altLang="ja-JP"/>
                  <a:t>/TH</a:t>
                </a:r>
                <a:r>
                  <a:rPr lang="ja-JP" altLang="en-US"/>
                  <a:t>は統制語から検索された事を表します。</a:t>
                </a:r>
              </a:p>
            </p:txBody>
          </p:sp>
          <p:sp>
            <p:nvSpPr>
              <p:cNvPr id="6167" name="Line 26">
                <a:extLst>
                  <a:ext uri="{FF2B5EF4-FFF2-40B4-BE49-F238E27FC236}">
                    <a16:creationId xmlns:a16="http://schemas.microsoft.com/office/drawing/2014/main" id="{04755F34-E120-87D2-F275-7E11A697E3E1}"/>
                  </a:ext>
                </a:extLst>
              </p:cNvPr>
              <p:cNvSpPr>
                <a:spLocks noChangeShapeType="1"/>
              </p:cNvSpPr>
              <p:nvPr/>
            </p:nvSpPr>
            <p:spPr bwMode="auto">
              <a:xfrm flipH="1">
                <a:off x="4259" y="2206"/>
                <a:ext cx="425" cy="204"/>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6168" name="AutoShape 20">
                <a:extLst>
                  <a:ext uri="{FF2B5EF4-FFF2-40B4-BE49-F238E27FC236}">
                    <a16:creationId xmlns:a16="http://schemas.microsoft.com/office/drawing/2014/main" id="{7D1FC98D-8874-3DB6-0073-18F47C879756}"/>
                  </a:ext>
                </a:extLst>
              </p:cNvPr>
              <p:cNvSpPr>
                <a:spLocks noChangeArrowheads="1"/>
              </p:cNvSpPr>
              <p:nvPr/>
            </p:nvSpPr>
            <p:spPr bwMode="auto">
              <a:xfrm>
                <a:off x="270" y="2645"/>
                <a:ext cx="3942" cy="159"/>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6163" name="AutoShape 14">
              <a:extLst>
                <a:ext uri="{FF2B5EF4-FFF2-40B4-BE49-F238E27FC236}">
                  <a16:creationId xmlns:a16="http://schemas.microsoft.com/office/drawing/2014/main" id="{9D155361-F954-91E3-50B4-A27693918D78}"/>
                </a:ext>
              </a:extLst>
            </p:cNvPr>
            <p:cNvSpPr>
              <a:spLocks noChangeArrowheads="1"/>
            </p:cNvSpPr>
            <p:nvPr/>
          </p:nvSpPr>
          <p:spPr bwMode="auto">
            <a:xfrm>
              <a:off x="269" y="2370"/>
              <a:ext cx="3969" cy="151"/>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pic>
        <p:nvPicPr>
          <p:cNvPr id="6151" name="Picture 42">
            <a:extLst>
              <a:ext uri="{FF2B5EF4-FFF2-40B4-BE49-F238E27FC236}">
                <a16:creationId xmlns:a16="http://schemas.microsoft.com/office/drawing/2014/main" id="{D7F49F5B-AED9-BD3A-D3B9-16C44C9A93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050" y="1127125"/>
            <a:ext cx="5192713"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27">
            <a:extLst>
              <a:ext uri="{FF2B5EF4-FFF2-40B4-BE49-F238E27FC236}">
                <a16:creationId xmlns:a16="http://schemas.microsoft.com/office/drawing/2014/main" id="{4838D0D1-F4E5-F83E-0EAE-3FF35E8373A0}"/>
              </a:ext>
            </a:extLst>
          </p:cNvPr>
          <p:cNvGrpSpPr>
            <a:grpSpLocks/>
          </p:cNvGrpSpPr>
          <p:nvPr/>
        </p:nvGrpSpPr>
        <p:grpSpPr bwMode="auto">
          <a:xfrm>
            <a:off x="184150" y="4635500"/>
            <a:ext cx="8677275" cy="2041525"/>
            <a:chOff x="116" y="2920"/>
            <a:chExt cx="5466" cy="1286"/>
          </a:xfrm>
        </p:grpSpPr>
        <p:sp>
          <p:nvSpPr>
            <p:cNvPr id="6153" name="Rectangle 29">
              <a:extLst>
                <a:ext uri="{FF2B5EF4-FFF2-40B4-BE49-F238E27FC236}">
                  <a16:creationId xmlns:a16="http://schemas.microsoft.com/office/drawing/2014/main" id="{7A31520E-10D8-0033-268C-5EE3E433688D}"/>
                </a:ext>
              </a:extLst>
            </p:cNvPr>
            <p:cNvSpPr>
              <a:spLocks noChangeArrowheads="1"/>
            </p:cNvSpPr>
            <p:nvPr/>
          </p:nvSpPr>
          <p:spPr bwMode="auto">
            <a:xfrm>
              <a:off x="138" y="3480"/>
              <a:ext cx="5444" cy="72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nvGrpSpPr>
            <p:cNvPr id="6154" name="Group 25">
              <a:extLst>
                <a:ext uri="{FF2B5EF4-FFF2-40B4-BE49-F238E27FC236}">
                  <a16:creationId xmlns:a16="http://schemas.microsoft.com/office/drawing/2014/main" id="{4695FEC2-E327-B980-77E8-C6E63CBCDD44}"/>
                </a:ext>
              </a:extLst>
            </p:cNvPr>
            <p:cNvGrpSpPr>
              <a:grpSpLocks/>
            </p:cNvGrpSpPr>
            <p:nvPr/>
          </p:nvGrpSpPr>
          <p:grpSpPr bwMode="auto">
            <a:xfrm>
              <a:off x="116" y="2920"/>
              <a:ext cx="5443" cy="1235"/>
              <a:chOff x="184" y="2909"/>
              <a:chExt cx="5443" cy="1235"/>
            </a:xfrm>
          </p:grpSpPr>
          <p:sp>
            <p:nvSpPr>
              <p:cNvPr id="6156" name="Line 31">
                <a:extLst>
                  <a:ext uri="{FF2B5EF4-FFF2-40B4-BE49-F238E27FC236}">
                    <a16:creationId xmlns:a16="http://schemas.microsoft.com/office/drawing/2014/main" id="{92FE463D-B790-52E2-7F66-2E085A8F42F7}"/>
                  </a:ext>
                </a:extLst>
              </p:cNvPr>
              <p:cNvSpPr>
                <a:spLocks noChangeShapeType="1"/>
              </p:cNvSpPr>
              <p:nvPr/>
            </p:nvSpPr>
            <p:spPr bwMode="auto">
              <a:xfrm flipH="1" flipV="1">
                <a:off x="1647" y="2909"/>
                <a:ext cx="155" cy="60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6157" name="Group 24">
                <a:extLst>
                  <a:ext uri="{FF2B5EF4-FFF2-40B4-BE49-F238E27FC236}">
                    <a16:creationId xmlns:a16="http://schemas.microsoft.com/office/drawing/2014/main" id="{F969D861-6A6F-6B74-1EFA-856C5A2280AE}"/>
                  </a:ext>
                </a:extLst>
              </p:cNvPr>
              <p:cNvGrpSpPr>
                <a:grpSpLocks/>
              </p:cNvGrpSpPr>
              <p:nvPr/>
            </p:nvGrpSpPr>
            <p:grpSpPr bwMode="auto">
              <a:xfrm>
                <a:off x="184" y="3514"/>
                <a:ext cx="5443" cy="630"/>
                <a:chOff x="184" y="3514"/>
                <a:chExt cx="5443" cy="630"/>
              </a:xfrm>
            </p:grpSpPr>
            <p:sp>
              <p:nvSpPr>
                <p:cNvPr id="6158" name="Text Box 21">
                  <a:extLst>
                    <a:ext uri="{FF2B5EF4-FFF2-40B4-BE49-F238E27FC236}">
                      <a16:creationId xmlns:a16="http://schemas.microsoft.com/office/drawing/2014/main" id="{AED77BD0-CE3E-644D-B532-6ECA53914462}"/>
                    </a:ext>
                  </a:extLst>
                </p:cNvPr>
                <p:cNvSpPr txBox="1">
                  <a:spLocks noChangeArrowheads="1"/>
                </p:cNvSpPr>
                <p:nvPr/>
              </p:nvSpPr>
              <p:spPr bwMode="auto">
                <a:xfrm>
                  <a:off x="184" y="3550"/>
                  <a:ext cx="2526"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600"/>
                    <a:t>2</a:t>
                  </a:r>
                  <a:r>
                    <a:rPr lang="ja-JP" altLang="en-US" sz="1600"/>
                    <a:t>つ以上の検索結果をチェック、「</a:t>
                  </a:r>
                  <a:r>
                    <a:rPr lang="en-US" altLang="ja-JP" sz="1600"/>
                    <a:t>AND</a:t>
                  </a:r>
                  <a:r>
                    <a:rPr lang="ja-JP" altLang="en-US" sz="1600"/>
                    <a:t>」「</a:t>
                  </a:r>
                  <a:r>
                    <a:rPr lang="en-US" altLang="ja-JP" sz="1600"/>
                    <a:t>OR</a:t>
                  </a:r>
                  <a:r>
                    <a:rPr lang="ja-JP" altLang="en-US" sz="1600"/>
                    <a:t>」</a:t>
                  </a:r>
                </a:p>
                <a:p>
                  <a:pPr eaLnBrk="1" hangingPunct="1"/>
                  <a:r>
                    <a:rPr lang="ja-JP" altLang="en-US" sz="1600"/>
                    <a:t>を選択して「履歴検索」をクリックすると</a:t>
                  </a:r>
                </a:p>
                <a:p>
                  <a:pPr eaLnBrk="1" hangingPunct="1"/>
                  <a:r>
                    <a:rPr lang="ja-JP" altLang="en-US" sz="1600"/>
                    <a:t>検索結果同士の演算ができます。</a:t>
                  </a:r>
                </a:p>
              </p:txBody>
            </p:sp>
            <p:pic>
              <p:nvPicPr>
                <p:cNvPr id="6159" name="Picture 44">
                  <a:extLst>
                    <a:ext uri="{FF2B5EF4-FFF2-40B4-BE49-F238E27FC236}">
                      <a16:creationId xmlns:a16="http://schemas.microsoft.com/office/drawing/2014/main" id="{41283E4A-3915-CFC9-204C-A53AA01A45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0" y="3514"/>
                  <a:ext cx="2867" cy="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AutoShape 33">
                  <a:extLst>
                    <a:ext uri="{FF2B5EF4-FFF2-40B4-BE49-F238E27FC236}">
                      <a16:creationId xmlns:a16="http://schemas.microsoft.com/office/drawing/2014/main" id="{C46FF046-AC74-1F17-7C47-79953DD47314}"/>
                    </a:ext>
                  </a:extLst>
                </p:cNvPr>
                <p:cNvSpPr>
                  <a:spLocks noChangeArrowheads="1"/>
                </p:cNvSpPr>
                <p:nvPr/>
              </p:nvSpPr>
              <p:spPr bwMode="auto">
                <a:xfrm>
                  <a:off x="2781" y="3566"/>
                  <a:ext cx="257" cy="355"/>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61" name="AutoShape 34">
                  <a:extLst>
                    <a:ext uri="{FF2B5EF4-FFF2-40B4-BE49-F238E27FC236}">
                      <a16:creationId xmlns:a16="http://schemas.microsoft.com/office/drawing/2014/main" id="{BA03A99A-820F-7526-7168-A3FE8BCAF365}"/>
                    </a:ext>
                  </a:extLst>
                </p:cNvPr>
                <p:cNvSpPr>
                  <a:spLocks noChangeArrowheads="1"/>
                </p:cNvSpPr>
                <p:nvPr/>
              </p:nvSpPr>
              <p:spPr bwMode="auto">
                <a:xfrm>
                  <a:off x="4960" y="3875"/>
                  <a:ext cx="227" cy="115"/>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sp>
          <p:nvSpPr>
            <p:cNvPr id="6155" name="AutoShape 35">
              <a:extLst>
                <a:ext uri="{FF2B5EF4-FFF2-40B4-BE49-F238E27FC236}">
                  <a16:creationId xmlns:a16="http://schemas.microsoft.com/office/drawing/2014/main" id="{889C6536-8397-5C42-1F53-85528BA8B115}"/>
                </a:ext>
              </a:extLst>
            </p:cNvPr>
            <p:cNvSpPr>
              <a:spLocks noChangeArrowheads="1"/>
            </p:cNvSpPr>
            <p:nvPr/>
          </p:nvSpPr>
          <p:spPr bwMode="auto">
            <a:xfrm>
              <a:off x="5162" y="3863"/>
              <a:ext cx="298" cy="166"/>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ppt_x"/>
                                          </p:val>
                                        </p:tav>
                                        <p:tav tm="100000">
                                          <p:val>
                                            <p:strVal val="#ppt_x"/>
                                          </p:val>
                                        </p:tav>
                                      </p:tavLst>
                                    </p:anim>
                                    <p:anim calcmode="lin" valueType="num">
                                      <p:cBhvr additive="base">
                                        <p:cTn id="14"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5">
            <a:extLst>
              <a:ext uri="{FF2B5EF4-FFF2-40B4-BE49-F238E27FC236}">
                <a16:creationId xmlns:a16="http://schemas.microsoft.com/office/drawing/2014/main" id="{67CBC390-D0C5-5106-3A71-7E38D707AD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9400" y="1195388"/>
            <a:ext cx="480695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スライド番号プレースホルダ 4">
            <a:extLst>
              <a:ext uri="{FF2B5EF4-FFF2-40B4-BE49-F238E27FC236}">
                <a16:creationId xmlns:a16="http://schemas.microsoft.com/office/drawing/2014/main" id="{587064AD-0B53-E279-8FA1-AEA256F789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2C4F36C7-3077-47AC-8B07-9C5D5AEF9054}" type="slidenum">
              <a:rPr lang="en-US" altLang="ja-JP" sz="1600">
                <a:latin typeface="Arial Black" panose="020B0A04020102020204" pitchFamily="34" charset="0"/>
              </a:rPr>
              <a:pPr eaLnBrk="1" hangingPunct="1"/>
              <a:t>6</a:t>
            </a:fld>
            <a:endParaRPr lang="en-US" altLang="ja-JP" sz="1600">
              <a:latin typeface="Arial Black" panose="020B0A04020102020204" pitchFamily="34" charset="0"/>
            </a:endParaRPr>
          </a:p>
        </p:txBody>
      </p:sp>
      <p:sp>
        <p:nvSpPr>
          <p:cNvPr id="7172" name="Rectangle 2">
            <a:extLst>
              <a:ext uri="{FF2B5EF4-FFF2-40B4-BE49-F238E27FC236}">
                <a16:creationId xmlns:a16="http://schemas.microsoft.com/office/drawing/2014/main" id="{1DE86BEE-8F46-3863-8848-5846A0ACAFC4}"/>
              </a:ext>
            </a:extLst>
          </p:cNvPr>
          <p:cNvSpPr>
            <a:spLocks noGrp="1" noChangeArrowheads="1"/>
          </p:cNvSpPr>
          <p:nvPr>
            <p:ph type="title"/>
          </p:nvPr>
        </p:nvSpPr>
        <p:spPr/>
        <p:txBody>
          <a:bodyPr/>
          <a:lstStyle/>
          <a:p>
            <a:pPr eaLnBrk="1" hangingPunct="1"/>
            <a:r>
              <a:rPr lang="en-US" altLang="ja-JP"/>
              <a:t>3.3.</a:t>
            </a:r>
            <a:r>
              <a:rPr lang="ja-JP" altLang="en-US"/>
              <a:t>検索結果の一覧画面</a:t>
            </a:r>
          </a:p>
        </p:txBody>
      </p:sp>
      <p:sp>
        <p:nvSpPr>
          <p:cNvPr id="7173" name="Text Box 9">
            <a:extLst>
              <a:ext uri="{FF2B5EF4-FFF2-40B4-BE49-F238E27FC236}">
                <a16:creationId xmlns:a16="http://schemas.microsoft.com/office/drawing/2014/main" id="{B1C9BB27-EF20-C98D-EC62-8C2F8256F44B}"/>
              </a:ext>
            </a:extLst>
          </p:cNvPr>
          <p:cNvSpPr txBox="1">
            <a:spLocks noChangeArrowheads="1"/>
          </p:cNvSpPr>
          <p:nvPr/>
        </p:nvSpPr>
        <p:spPr bwMode="auto">
          <a:xfrm>
            <a:off x="439738" y="1387475"/>
            <a:ext cx="29527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000"/>
              <a:t>検索結果の一覧画面では</a:t>
            </a:r>
          </a:p>
          <a:p>
            <a:pPr eaLnBrk="1" hangingPunct="1"/>
            <a:r>
              <a:rPr lang="ja-JP" altLang="en-US" sz="2000"/>
              <a:t>ヒットした論文の書誌が</a:t>
            </a:r>
          </a:p>
          <a:p>
            <a:pPr eaLnBrk="1" hangingPunct="1"/>
            <a:r>
              <a:rPr lang="ja-JP" altLang="en-US" sz="2000"/>
              <a:t>リスト表示されます。</a:t>
            </a:r>
          </a:p>
        </p:txBody>
      </p:sp>
      <p:grpSp>
        <p:nvGrpSpPr>
          <p:cNvPr id="2" name="Group 32">
            <a:extLst>
              <a:ext uri="{FF2B5EF4-FFF2-40B4-BE49-F238E27FC236}">
                <a16:creationId xmlns:a16="http://schemas.microsoft.com/office/drawing/2014/main" id="{AB170FE8-AEE9-36FD-1343-3113BB5D0B9C}"/>
              </a:ext>
            </a:extLst>
          </p:cNvPr>
          <p:cNvGrpSpPr>
            <a:grpSpLocks/>
          </p:cNvGrpSpPr>
          <p:nvPr/>
        </p:nvGrpSpPr>
        <p:grpSpPr bwMode="auto">
          <a:xfrm>
            <a:off x="395288" y="1144588"/>
            <a:ext cx="6973887" cy="3478212"/>
            <a:chOff x="249" y="721"/>
            <a:chExt cx="4393" cy="2191"/>
          </a:xfrm>
        </p:grpSpPr>
        <p:cxnSp>
          <p:nvCxnSpPr>
            <p:cNvPr id="7183" name="AutoShape 16">
              <a:extLst>
                <a:ext uri="{FF2B5EF4-FFF2-40B4-BE49-F238E27FC236}">
                  <a16:creationId xmlns:a16="http://schemas.microsoft.com/office/drawing/2014/main" id="{64BA4569-8AC7-C9B6-5120-E348E5170569}"/>
                </a:ext>
              </a:extLst>
            </p:cNvPr>
            <p:cNvCxnSpPr>
              <a:cxnSpLocks noChangeShapeType="1"/>
              <a:stCxn id="7185" idx="3"/>
              <a:endCxn id="7187" idx="2"/>
            </p:cNvCxnSpPr>
            <p:nvPr/>
          </p:nvCxnSpPr>
          <p:spPr bwMode="auto">
            <a:xfrm>
              <a:off x="2180" y="2001"/>
              <a:ext cx="400" cy="10"/>
            </a:xfrm>
            <a:prstGeom prst="bentConnector3">
              <a:avLst>
                <a:gd name="adj1" fmla="val 51000"/>
              </a:avLst>
            </a:prstGeom>
            <a:noFill/>
            <a:ln w="76200">
              <a:solidFill>
                <a:srgbClr val="FF0000"/>
              </a:solidFill>
              <a:miter lim="800000"/>
              <a:headEnd/>
              <a:tailEnd/>
            </a:ln>
            <a:extLst>
              <a:ext uri="{909E8E84-426E-40DD-AFC4-6F175D3DCCD1}">
                <a14:hiddenFill xmlns:a14="http://schemas.microsoft.com/office/drawing/2010/main">
                  <a:noFill/>
                </a14:hiddenFill>
              </a:ext>
            </a:extLst>
          </p:spPr>
        </p:cxnSp>
        <p:cxnSp>
          <p:nvCxnSpPr>
            <p:cNvPr id="7184" name="AutoShape 17">
              <a:extLst>
                <a:ext uri="{FF2B5EF4-FFF2-40B4-BE49-F238E27FC236}">
                  <a16:creationId xmlns:a16="http://schemas.microsoft.com/office/drawing/2014/main" id="{19B7D639-6D65-D2D5-6297-9F9AE987FBA1}"/>
                </a:ext>
              </a:extLst>
            </p:cNvPr>
            <p:cNvCxnSpPr>
              <a:cxnSpLocks noChangeShapeType="1"/>
              <a:stCxn id="7185" idx="3"/>
              <a:endCxn id="7186" idx="2"/>
            </p:cNvCxnSpPr>
            <p:nvPr/>
          </p:nvCxnSpPr>
          <p:spPr bwMode="auto">
            <a:xfrm flipV="1">
              <a:off x="2180" y="1220"/>
              <a:ext cx="399" cy="781"/>
            </a:xfrm>
            <a:prstGeom prst="bentConnector3">
              <a:avLst>
                <a:gd name="adj1" fmla="val 50875"/>
              </a:avLst>
            </a:prstGeom>
            <a:noFill/>
            <a:ln w="76200">
              <a:solidFill>
                <a:srgbClr val="FF0000"/>
              </a:solidFill>
              <a:miter lim="800000"/>
              <a:headEnd/>
              <a:tailEnd/>
            </a:ln>
            <a:extLst>
              <a:ext uri="{909E8E84-426E-40DD-AFC4-6F175D3DCCD1}">
                <a14:hiddenFill xmlns:a14="http://schemas.microsoft.com/office/drawing/2010/main">
                  <a:noFill/>
                </a14:hiddenFill>
              </a:ext>
            </a:extLst>
          </p:spPr>
        </p:cxnSp>
        <p:sp>
          <p:nvSpPr>
            <p:cNvPr id="7185" name="Text Box 10">
              <a:extLst>
                <a:ext uri="{FF2B5EF4-FFF2-40B4-BE49-F238E27FC236}">
                  <a16:creationId xmlns:a16="http://schemas.microsoft.com/office/drawing/2014/main" id="{603F1EE7-B8AD-BBA3-0758-1A40CBC47F05}"/>
                </a:ext>
              </a:extLst>
            </p:cNvPr>
            <p:cNvSpPr txBox="1">
              <a:spLocks noChangeArrowheads="1"/>
            </p:cNvSpPr>
            <p:nvPr/>
          </p:nvSpPr>
          <p:spPr bwMode="auto">
            <a:xfrm>
              <a:off x="249" y="1626"/>
              <a:ext cx="1931" cy="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800"/>
                <a:t>2</a:t>
              </a:r>
              <a:r>
                <a:rPr lang="ja-JP" altLang="en-US" sz="1800"/>
                <a:t>件以上の論文を印刷・</a:t>
              </a:r>
            </a:p>
            <a:p>
              <a:pPr eaLnBrk="1" hangingPunct="1"/>
              <a:r>
                <a:rPr lang="ja-JP" altLang="en-US" sz="1800"/>
                <a:t>ダウンロードの際は</a:t>
              </a:r>
            </a:p>
            <a:p>
              <a:pPr eaLnBrk="1" hangingPunct="1"/>
              <a:r>
                <a:rPr lang="ja-JP" altLang="en-US" sz="1800"/>
                <a:t>チェックボックスをチェックして</a:t>
              </a:r>
            </a:p>
            <a:p>
              <a:pPr eaLnBrk="1" hangingPunct="1"/>
              <a:r>
                <a:rPr lang="ja-JP" altLang="en-US" sz="1800"/>
                <a:t>出力アイコンをクリックします。</a:t>
              </a:r>
            </a:p>
          </p:txBody>
        </p:sp>
        <p:sp>
          <p:nvSpPr>
            <p:cNvPr id="7186" name="Oval 11">
              <a:extLst>
                <a:ext uri="{FF2B5EF4-FFF2-40B4-BE49-F238E27FC236}">
                  <a16:creationId xmlns:a16="http://schemas.microsoft.com/office/drawing/2014/main" id="{716F8992-B037-D812-EE75-8C9551308AC4}"/>
                </a:ext>
              </a:extLst>
            </p:cNvPr>
            <p:cNvSpPr>
              <a:spLocks noChangeArrowheads="1"/>
            </p:cNvSpPr>
            <p:nvPr/>
          </p:nvSpPr>
          <p:spPr bwMode="auto">
            <a:xfrm>
              <a:off x="2588" y="1152"/>
              <a:ext cx="136" cy="136"/>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7" name="Oval 12">
              <a:extLst>
                <a:ext uri="{FF2B5EF4-FFF2-40B4-BE49-F238E27FC236}">
                  <a16:creationId xmlns:a16="http://schemas.microsoft.com/office/drawing/2014/main" id="{7CA68989-F1AE-78DC-A02F-B9C106BD97FB}"/>
                </a:ext>
              </a:extLst>
            </p:cNvPr>
            <p:cNvSpPr>
              <a:spLocks noChangeArrowheads="1"/>
            </p:cNvSpPr>
            <p:nvPr/>
          </p:nvSpPr>
          <p:spPr bwMode="auto">
            <a:xfrm>
              <a:off x="2589" y="1943"/>
              <a:ext cx="136" cy="136"/>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8" name="Oval 13">
              <a:extLst>
                <a:ext uri="{FF2B5EF4-FFF2-40B4-BE49-F238E27FC236}">
                  <a16:creationId xmlns:a16="http://schemas.microsoft.com/office/drawing/2014/main" id="{2B167E22-2392-32B9-84B3-9DA5A808E9C2}"/>
                </a:ext>
              </a:extLst>
            </p:cNvPr>
            <p:cNvSpPr>
              <a:spLocks noChangeArrowheads="1"/>
            </p:cNvSpPr>
            <p:nvPr/>
          </p:nvSpPr>
          <p:spPr bwMode="auto">
            <a:xfrm>
              <a:off x="2589" y="2776"/>
              <a:ext cx="136" cy="136"/>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7189" name="AutoShape 14">
              <a:extLst>
                <a:ext uri="{FF2B5EF4-FFF2-40B4-BE49-F238E27FC236}">
                  <a16:creationId xmlns:a16="http://schemas.microsoft.com/office/drawing/2014/main" id="{A01E8FE0-5B5C-D47C-5BB4-6DCB28B4759A}"/>
                </a:ext>
              </a:extLst>
            </p:cNvPr>
            <p:cNvSpPr>
              <a:spLocks noChangeArrowheads="1"/>
            </p:cNvSpPr>
            <p:nvPr/>
          </p:nvSpPr>
          <p:spPr bwMode="auto">
            <a:xfrm>
              <a:off x="2881" y="721"/>
              <a:ext cx="1761" cy="243"/>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cxnSp>
          <p:nvCxnSpPr>
            <p:cNvPr id="7190" name="AutoShape 15">
              <a:extLst>
                <a:ext uri="{FF2B5EF4-FFF2-40B4-BE49-F238E27FC236}">
                  <a16:creationId xmlns:a16="http://schemas.microsoft.com/office/drawing/2014/main" id="{8DFCE6D3-8134-F769-D517-8FAE4B83A07D}"/>
                </a:ext>
              </a:extLst>
            </p:cNvPr>
            <p:cNvCxnSpPr>
              <a:cxnSpLocks noChangeShapeType="1"/>
              <a:stCxn id="7185" idx="3"/>
              <a:endCxn id="7188" idx="2"/>
            </p:cNvCxnSpPr>
            <p:nvPr/>
          </p:nvCxnSpPr>
          <p:spPr bwMode="auto">
            <a:xfrm>
              <a:off x="2180" y="2001"/>
              <a:ext cx="400" cy="843"/>
            </a:xfrm>
            <a:prstGeom prst="bentConnector3">
              <a:avLst>
                <a:gd name="adj1" fmla="val 51000"/>
              </a:avLst>
            </a:prstGeom>
            <a:noFill/>
            <a:ln w="76200">
              <a:solidFill>
                <a:srgbClr val="FF0000"/>
              </a:solidFill>
              <a:miter lim="800000"/>
              <a:headEnd/>
              <a:tailEnd/>
            </a:ln>
            <a:extLst>
              <a:ext uri="{909E8E84-426E-40DD-AFC4-6F175D3DCCD1}">
                <a14:hiddenFill xmlns:a14="http://schemas.microsoft.com/office/drawing/2010/main">
                  <a:noFill/>
                </a14:hiddenFill>
              </a:ext>
            </a:extLst>
          </p:spPr>
        </p:cxnSp>
        <p:cxnSp>
          <p:nvCxnSpPr>
            <p:cNvPr id="7191" name="AutoShape 19">
              <a:extLst>
                <a:ext uri="{FF2B5EF4-FFF2-40B4-BE49-F238E27FC236}">
                  <a16:creationId xmlns:a16="http://schemas.microsoft.com/office/drawing/2014/main" id="{B12446B4-CC37-343D-2917-F1B0EEF37F34}"/>
                </a:ext>
              </a:extLst>
            </p:cNvPr>
            <p:cNvCxnSpPr>
              <a:cxnSpLocks noChangeShapeType="1"/>
              <a:endCxn id="7189" idx="1"/>
            </p:cNvCxnSpPr>
            <p:nvPr/>
          </p:nvCxnSpPr>
          <p:spPr bwMode="auto">
            <a:xfrm rot="-5400000">
              <a:off x="1964" y="1084"/>
              <a:ext cx="1149" cy="667"/>
            </a:xfrm>
            <a:prstGeom prst="bentConnector2">
              <a:avLst/>
            </a:prstGeom>
            <a:noFill/>
            <a:ln w="76200">
              <a:solidFill>
                <a:srgbClr val="FF0000"/>
              </a:solidFill>
              <a:miter lim="800000"/>
              <a:headEnd/>
              <a:tailEnd type="triangle" w="med" len="med"/>
            </a:ln>
            <a:extLst>
              <a:ext uri="{909E8E84-426E-40DD-AFC4-6F175D3DCCD1}">
                <a14:hiddenFill xmlns:a14="http://schemas.microsoft.com/office/drawing/2010/main">
                  <a:noFill/>
                </a14:hiddenFill>
              </a:ext>
            </a:extLst>
          </p:spPr>
        </p:cxnSp>
      </p:grpSp>
      <p:grpSp>
        <p:nvGrpSpPr>
          <p:cNvPr id="3" name="Group 29">
            <a:extLst>
              <a:ext uri="{FF2B5EF4-FFF2-40B4-BE49-F238E27FC236}">
                <a16:creationId xmlns:a16="http://schemas.microsoft.com/office/drawing/2014/main" id="{BCAA2E43-83C9-B897-77C3-B969B0A5B03F}"/>
              </a:ext>
            </a:extLst>
          </p:cNvPr>
          <p:cNvGrpSpPr>
            <a:grpSpLocks/>
          </p:cNvGrpSpPr>
          <p:nvPr/>
        </p:nvGrpSpPr>
        <p:grpSpPr bwMode="auto">
          <a:xfrm>
            <a:off x="407988" y="3028950"/>
            <a:ext cx="4500562" cy="1838325"/>
            <a:chOff x="257" y="1908"/>
            <a:chExt cx="2835" cy="1158"/>
          </a:xfrm>
        </p:grpSpPr>
        <p:sp>
          <p:nvSpPr>
            <p:cNvPr id="7180" name="Text Box 7">
              <a:extLst>
                <a:ext uri="{FF2B5EF4-FFF2-40B4-BE49-F238E27FC236}">
                  <a16:creationId xmlns:a16="http://schemas.microsoft.com/office/drawing/2014/main" id="{AFFD804A-DACB-C294-C328-C01968316D58}"/>
                </a:ext>
              </a:extLst>
            </p:cNvPr>
            <p:cNvSpPr txBox="1">
              <a:spLocks noChangeArrowheads="1"/>
            </p:cNvSpPr>
            <p:nvPr/>
          </p:nvSpPr>
          <p:spPr bwMode="auto">
            <a:xfrm>
              <a:off x="257" y="2489"/>
              <a:ext cx="1879" cy="57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1800"/>
                <a:t>1</a:t>
              </a:r>
              <a:r>
                <a:rPr lang="ja-JP" altLang="en-US" sz="1800"/>
                <a:t>件だけ詳細表示する場合は</a:t>
              </a:r>
            </a:p>
            <a:p>
              <a:pPr eaLnBrk="1" hangingPunct="1"/>
              <a:r>
                <a:rPr lang="ja-JP" altLang="en-US" sz="1800"/>
                <a:t>文献番号をクリックして論文</a:t>
              </a:r>
            </a:p>
            <a:p>
              <a:pPr eaLnBrk="1" hangingPunct="1"/>
              <a:r>
                <a:rPr lang="ja-JP" altLang="en-US" sz="1800"/>
                <a:t>の詳細表示画面へ</a:t>
              </a:r>
            </a:p>
          </p:txBody>
        </p:sp>
        <p:sp>
          <p:nvSpPr>
            <p:cNvPr id="7181" name="Oval 22">
              <a:extLst>
                <a:ext uri="{FF2B5EF4-FFF2-40B4-BE49-F238E27FC236}">
                  <a16:creationId xmlns:a16="http://schemas.microsoft.com/office/drawing/2014/main" id="{F5D6860D-26F2-D9E5-6B1C-BE032BBA7140}"/>
                </a:ext>
              </a:extLst>
            </p:cNvPr>
            <p:cNvSpPr>
              <a:spLocks noChangeArrowheads="1"/>
            </p:cNvSpPr>
            <p:nvPr/>
          </p:nvSpPr>
          <p:spPr bwMode="auto">
            <a:xfrm>
              <a:off x="2769" y="1908"/>
              <a:ext cx="323" cy="198"/>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cxnSp>
          <p:nvCxnSpPr>
            <p:cNvPr id="7182" name="AutoShape 19">
              <a:extLst>
                <a:ext uri="{FF2B5EF4-FFF2-40B4-BE49-F238E27FC236}">
                  <a16:creationId xmlns:a16="http://schemas.microsoft.com/office/drawing/2014/main" id="{A96F6200-5C11-18D5-92A9-B0AC39EF9F75}"/>
                </a:ext>
              </a:extLst>
            </p:cNvPr>
            <p:cNvCxnSpPr>
              <a:cxnSpLocks noChangeShapeType="1"/>
              <a:endCxn id="7181" idx="3"/>
            </p:cNvCxnSpPr>
            <p:nvPr/>
          </p:nvCxnSpPr>
          <p:spPr bwMode="auto">
            <a:xfrm flipV="1">
              <a:off x="2136" y="2086"/>
              <a:ext cx="680" cy="542"/>
            </a:xfrm>
            <a:prstGeom prst="bentConnector2">
              <a:avLst/>
            </a:prstGeom>
            <a:noFill/>
            <a:ln w="76200">
              <a:solidFill>
                <a:srgbClr val="0000FF"/>
              </a:solidFill>
              <a:miter lim="800000"/>
              <a:headEnd/>
              <a:tailEnd type="triangle" w="med" len="med"/>
            </a:ln>
            <a:extLst>
              <a:ext uri="{909E8E84-426E-40DD-AFC4-6F175D3DCCD1}">
                <a14:hiddenFill xmlns:a14="http://schemas.microsoft.com/office/drawing/2010/main">
                  <a:noFill/>
                </a14:hiddenFill>
              </a:ext>
            </a:extLst>
          </p:spPr>
        </p:cxnSp>
      </p:grpSp>
      <p:grpSp>
        <p:nvGrpSpPr>
          <p:cNvPr id="4" name="Group 30">
            <a:extLst>
              <a:ext uri="{FF2B5EF4-FFF2-40B4-BE49-F238E27FC236}">
                <a16:creationId xmlns:a16="http://schemas.microsoft.com/office/drawing/2014/main" id="{48CA56B4-23D3-B1B0-BB01-62E9983F6865}"/>
              </a:ext>
            </a:extLst>
          </p:cNvPr>
          <p:cNvGrpSpPr>
            <a:grpSpLocks/>
          </p:cNvGrpSpPr>
          <p:nvPr/>
        </p:nvGrpSpPr>
        <p:grpSpPr bwMode="auto">
          <a:xfrm>
            <a:off x="369888" y="5143500"/>
            <a:ext cx="4957762" cy="661988"/>
            <a:chOff x="233" y="3240"/>
            <a:chExt cx="3123" cy="417"/>
          </a:xfrm>
        </p:grpSpPr>
        <p:sp>
          <p:nvSpPr>
            <p:cNvPr id="7177" name="Text Box 8">
              <a:extLst>
                <a:ext uri="{FF2B5EF4-FFF2-40B4-BE49-F238E27FC236}">
                  <a16:creationId xmlns:a16="http://schemas.microsoft.com/office/drawing/2014/main" id="{F4D5AD2F-CB54-DF32-2AF9-CE93C206FC7C}"/>
                </a:ext>
              </a:extLst>
            </p:cNvPr>
            <p:cNvSpPr txBox="1">
              <a:spLocks noChangeArrowheads="1"/>
            </p:cNvSpPr>
            <p:nvPr/>
          </p:nvSpPr>
          <p:spPr bwMode="auto">
            <a:xfrm>
              <a:off x="233" y="3240"/>
              <a:ext cx="1642"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リンクアイコンから論文の</a:t>
              </a:r>
            </a:p>
            <a:p>
              <a:pPr eaLnBrk="1" hangingPunct="1"/>
              <a:r>
                <a:rPr lang="ja-JP" altLang="en-US" sz="1800"/>
                <a:t>本文などへ</a:t>
              </a:r>
            </a:p>
          </p:txBody>
        </p:sp>
        <p:sp>
          <p:nvSpPr>
            <p:cNvPr id="7178" name="Oval 27">
              <a:extLst>
                <a:ext uri="{FF2B5EF4-FFF2-40B4-BE49-F238E27FC236}">
                  <a16:creationId xmlns:a16="http://schemas.microsoft.com/office/drawing/2014/main" id="{6E45132F-D234-A9D4-14C1-D78B774D075F}"/>
                </a:ext>
              </a:extLst>
            </p:cNvPr>
            <p:cNvSpPr>
              <a:spLocks noChangeArrowheads="1"/>
            </p:cNvSpPr>
            <p:nvPr/>
          </p:nvSpPr>
          <p:spPr bwMode="auto">
            <a:xfrm>
              <a:off x="2721" y="3430"/>
              <a:ext cx="635" cy="227"/>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cxnSp>
          <p:nvCxnSpPr>
            <p:cNvPr id="7179" name="AutoShape 19">
              <a:extLst>
                <a:ext uri="{FF2B5EF4-FFF2-40B4-BE49-F238E27FC236}">
                  <a16:creationId xmlns:a16="http://schemas.microsoft.com/office/drawing/2014/main" id="{35CE1691-D607-1989-800B-1AAA9B69A1C7}"/>
                </a:ext>
              </a:extLst>
            </p:cNvPr>
            <p:cNvCxnSpPr>
              <a:cxnSpLocks noChangeShapeType="1"/>
              <a:endCxn id="7178" idx="2"/>
            </p:cNvCxnSpPr>
            <p:nvPr/>
          </p:nvCxnSpPr>
          <p:spPr bwMode="auto">
            <a:xfrm>
              <a:off x="1879" y="3440"/>
              <a:ext cx="833" cy="104"/>
            </a:xfrm>
            <a:prstGeom prst="bentConnector3">
              <a:avLst>
                <a:gd name="adj1" fmla="val 50542"/>
              </a:avLst>
            </a:prstGeom>
            <a:noFill/>
            <a:ln w="76200">
              <a:solidFill>
                <a:srgbClr val="0000FF"/>
              </a:solidFill>
              <a:miter lim="800000"/>
              <a:headEnd/>
              <a:tailEnd type="triangle" w="med" len="me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ppt_x"/>
                                          </p:val>
                                        </p:tav>
                                        <p:tav tm="100000">
                                          <p:val>
                                            <p:strVal val="#ppt_x"/>
                                          </p:val>
                                        </p:tav>
                                      </p:tavLst>
                                    </p:anim>
                                    <p:anim calcmode="lin" valueType="num">
                                      <p:cBhvr additive="base">
                                        <p:cTn id="14"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ppt_x"/>
                                          </p:val>
                                        </p:tav>
                                        <p:tav tm="100000">
                                          <p:val>
                                            <p:strVal val="#ppt_x"/>
                                          </p:val>
                                        </p:tav>
                                      </p:tavLst>
                                    </p:anim>
                                    <p:anim calcmode="lin" valueType="num">
                                      <p:cBhvr additive="base">
                                        <p:cTn id="2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8">
            <a:extLst>
              <a:ext uri="{FF2B5EF4-FFF2-40B4-BE49-F238E27FC236}">
                <a16:creationId xmlns:a16="http://schemas.microsoft.com/office/drawing/2014/main" id="{9EBBD78E-2667-16AE-C9BB-D521D6B317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575" y="1082675"/>
            <a:ext cx="5113338"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
        <p:nvSpPr>
          <p:cNvPr id="8195" name="スライド番号プレースホルダ 4">
            <a:extLst>
              <a:ext uri="{FF2B5EF4-FFF2-40B4-BE49-F238E27FC236}">
                <a16:creationId xmlns:a16="http://schemas.microsoft.com/office/drawing/2014/main" id="{5C6E1915-7E94-AF03-C0F4-F52CD29A1F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928ED46C-4F08-476D-B3D0-B474B64BED01}" type="slidenum">
              <a:rPr lang="en-US" altLang="ja-JP" sz="1600">
                <a:latin typeface="Arial Black" panose="020B0A04020102020204" pitchFamily="34" charset="0"/>
              </a:rPr>
              <a:pPr eaLnBrk="1" hangingPunct="1"/>
              <a:t>7</a:t>
            </a:fld>
            <a:endParaRPr lang="en-US" altLang="ja-JP" sz="1600">
              <a:latin typeface="Arial Black" panose="020B0A04020102020204" pitchFamily="34" charset="0"/>
            </a:endParaRPr>
          </a:p>
        </p:txBody>
      </p:sp>
      <p:sp>
        <p:nvSpPr>
          <p:cNvPr id="8196" name="Rectangle 2">
            <a:extLst>
              <a:ext uri="{FF2B5EF4-FFF2-40B4-BE49-F238E27FC236}">
                <a16:creationId xmlns:a16="http://schemas.microsoft.com/office/drawing/2014/main" id="{B2C2D8AC-8B00-1F5B-5ABA-61C4AAA60292}"/>
              </a:ext>
            </a:extLst>
          </p:cNvPr>
          <p:cNvSpPr>
            <a:spLocks noGrp="1" noChangeArrowheads="1"/>
          </p:cNvSpPr>
          <p:nvPr>
            <p:ph type="title"/>
          </p:nvPr>
        </p:nvSpPr>
        <p:spPr>
          <a:xfrm>
            <a:off x="457200" y="169863"/>
            <a:ext cx="8229600" cy="1143000"/>
          </a:xfrm>
        </p:spPr>
        <p:txBody>
          <a:bodyPr/>
          <a:lstStyle/>
          <a:p>
            <a:pPr eaLnBrk="1" hangingPunct="1"/>
            <a:r>
              <a:rPr lang="en-US" altLang="ja-JP"/>
              <a:t>3.4.</a:t>
            </a:r>
            <a:r>
              <a:rPr lang="ja-JP" altLang="en-US"/>
              <a:t>詳細表示画面</a:t>
            </a:r>
          </a:p>
        </p:txBody>
      </p:sp>
      <p:grpSp>
        <p:nvGrpSpPr>
          <p:cNvPr id="2" name="Group 33">
            <a:extLst>
              <a:ext uri="{FF2B5EF4-FFF2-40B4-BE49-F238E27FC236}">
                <a16:creationId xmlns:a16="http://schemas.microsoft.com/office/drawing/2014/main" id="{DBB644B9-EA8F-8E08-3A35-6F6328DFCDAA}"/>
              </a:ext>
            </a:extLst>
          </p:cNvPr>
          <p:cNvGrpSpPr>
            <a:grpSpLocks/>
          </p:cNvGrpSpPr>
          <p:nvPr/>
        </p:nvGrpSpPr>
        <p:grpSpPr bwMode="auto">
          <a:xfrm>
            <a:off x="433388" y="1789113"/>
            <a:ext cx="7481887" cy="1465262"/>
            <a:chOff x="273" y="1127"/>
            <a:chExt cx="4713" cy="923"/>
          </a:xfrm>
        </p:grpSpPr>
        <p:sp>
          <p:nvSpPr>
            <p:cNvPr id="8218" name="Text Box 7">
              <a:extLst>
                <a:ext uri="{FF2B5EF4-FFF2-40B4-BE49-F238E27FC236}">
                  <a16:creationId xmlns:a16="http://schemas.microsoft.com/office/drawing/2014/main" id="{6E6820F7-1118-DADA-DDE6-3741F905707F}"/>
                </a:ext>
              </a:extLst>
            </p:cNvPr>
            <p:cNvSpPr txBox="1">
              <a:spLocks noChangeArrowheads="1"/>
            </p:cNvSpPr>
            <p:nvPr/>
          </p:nvSpPr>
          <p:spPr bwMode="auto">
            <a:xfrm>
              <a:off x="273" y="1127"/>
              <a:ext cx="1748" cy="92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論文の書誌</a:t>
              </a:r>
            </a:p>
            <a:p>
              <a:pPr eaLnBrk="1" hangingPunct="1"/>
              <a:r>
                <a:rPr lang="ja-JP" altLang="en-US" sz="1800"/>
                <a:t>論文のタイトル、著者名、</a:t>
              </a:r>
            </a:p>
            <a:p>
              <a:pPr eaLnBrk="1" hangingPunct="1"/>
              <a:r>
                <a:rPr lang="ja-JP" altLang="en-US" sz="1800"/>
                <a:t>著者の所属機関、雑誌名、</a:t>
              </a:r>
            </a:p>
            <a:p>
              <a:pPr eaLnBrk="1" hangingPunct="1"/>
              <a:r>
                <a:rPr lang="en-US" altLang="ja-JP" sz="1800"/>
                <a:t>ISSN</a:t>
              </a:r>
              <a:r>
                <a:rPr lang="ja-JP" altLang="en-US" sz="1800"/>
                <a:t>、掲載巻号、発行年、</a:t>
              </a:r>
            </a:p>
            <a:p>
              <a:pPr eaLnBrk="1" hangingPunct="1"/>
              <a:r>
                <a:rPr lang="ja-JP" altLang="en-US" sz="1800"/>
                <a:t>論文の種類</a:t>
              </a:r>
            </a:p>
          </p:txBody>
        </p:sp>
        <p:sp>
          <p:nvSpPr>
            <p:cNvPr id="8219" name="AutoShape 14">
              <a:extLst>
                <a:ext uri="{FF2B5EF4-FFF2-40B4-BE49-F238E27FC236}">
                  <a16:creationId xmlns:a16="http://schemas.microsoft.com/office/drawing/2014/main" id="{AD950C2D-6752-7BC6-148C-F4F4FDE6D856}"/>
                </a:ext>
              </a:extLst>
            </p:cNvPr>
            <p:cNvSpPr>
              <a:spLocks noChangeArrowheads="1"/>
            </p:cNvSpPr>
            <p:nvPr/>
          </p:nvSpPr>
          <p:spPr bwMode="auto">
            <a:xfrm>
              <a:off x="2442" y="1137"/>
              <a:ext cx="2544" cy="315"/>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20" name="Line 15">
              <a:extLst>
                <a:ext uri="{FF2B5EF4-FFF2-40B4-BE49-F238E27FC236}">
                  <a16:creationId xmlns:a16="http://schemas.microsoft.com/office/drawing/2014/main" id="{067F7F7B-8CA1-4ED2-30A4-7A278FC1C27E}"/>
                </a:ext>
              </a:extLst>
            </p:cNvPr>
            <p:cNvSpPr>
              <a:spLocks noChangeShapeType="1"/>
            </p:cNvSpPr>
            <p:nvPr/>
          </p:nvSpPr>
          <p:spPr bwMode="auto">
            <a:xfrm flipV="1">
              <a:off x="2027" y="1320"/>
              <a:ext cx="400" cy="21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3" name="Group 34">
            <a:extLst>
              <a:ext uri="{FF2B5EF4-FFF2-40B4-BE49-F238E27FC236}">
                <a16:creationId xmlns:a16="http://schemas.microsoft.com/office/drawing/2014/main" id="{227B7426-384A-B029-6488-30BE9430D996}"/>
              </a:ext>
            </a:extLst>
          </p:cNvPr>
          <p:cNvGrpSpPr>
            <a:grpSpLocks/>
          </p:cNvGrpSpPr>
          <p:nvPr/>
        </p:nvGrpSpPr>
        <p:grpSpPr bwMode="auto">
          <a:xfrm>
            <a:off x="406400" y="2314575"/>
            <a:ext cx="8532813" cy="2030413"/>
            <a:chOff x="256" y="1458"/>
            <a:chExt cx="5375" cy="1279"/>
          </a:xfrm>
        </p:grpSpPr>
        <p:sp>
          <p:nvSpPr>
            <p:cNvPr id="8215" name="Text Box 9">
              <a:extLst>
                <a:ext uri="{FF2B5EF4-FFF2-40B4-BE49-F238E27FC236}">
                  <a16:creationId xmlns:a16="http://schemas.microsoft.com/office/drawing/2014/main" id="{91A6AF42-0EB0-9AAF-A7F2-10CCA9403D52}"/>
                </a:ext>
              </a:extLst>
            </p:cNvPr>
            <p:cNvSpPr txBox="1">
              <a:spLocks noChangeArrowheads="1"/>
            </p:cNvSpPr>
            <p:nvPr/>
          </p:nvSpPr>
          <p:spPr bwMode="auto">
            <a:xfrm>
              <a:off x="256" y="2160"/>
              <a:ext cx="1749" cy="57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シソーラス用語、</a:t>
              </a:r>
            </a:p>
            <a:p>
              <a:pPr eaLnBrk="1" hangingPunct="1"/>
              <a:r>
                <a:rPr lang="ja-JP" altLang="en-US" sz="1800"/>
                <a:t>医中誌フリーキーワード、</a:t>
              </a:r>
            </a:p>
            <a:p>
              <a:pPr eaLnBrk="1" hangingPunct="1"/>
              <a:r>
                <a:rPr lang="ja-JP" altLang="en-US" sz="1800"/>
                <a:t>チェックタグ</a:t>
              </a:r>
            </a:p>
          </p:txBody>
        </p:sp>
        <p:sp>
          <p:nvSpPr>
            <p:cNvPr id="8216" name="AutoShape 16">
              <a:extLst>
                <a:ext uri="{FF2B5EF4-FFF2-40B4-BE49-F238E27FC236}">
                  <a16:creationId xmlns:a16="http://schemas.microsoft.com/office/drawing/2014/main" id="{8F3A3BF6-A1AE-949C-E659-6968E42A906D}"/>
                </a:ext>
              </a:extLst>
            </p:cNvPr>
            <p:cNvSpPr>
              <a:spLocks noChangeArrowheads="1"/>
            </p:cNvSpPr>
            <p:nvPr/>
          </p:nvSpPr>
          <p:spPr bwMode="auto">
            <a:xfrm>
              <a:off x="2435" y="1458"/>
              <a:ext cx="3196" cy="413"/>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17" name="Line 19">
              <a:extLst>
                <a:ext uri="{FF2B5EF4-FFF2-40B4-BE49-F238E27FC236}">
                  <a16:creationId xmlns:a16="http://schemas.microsoft.com/office/drawing/2014/main" id="{5E10719B-57E6-56ED-D7A1-E78063851FB7}"/>
                </a:ext>
              </a:extLst>
            </p:cNvPr>
            <p:cNvSpPr>
              <a:spLocks noChangeShapeType="1"/>
            </p:cNvSpPr>
            <p:nvPr/>
          </p:nvSpPr>
          <p:spPr bwMode="auto">
            <a:xfrm flipV="1">
              <a:off x="1994" y="1710"/>
              <a:ext cx="406" cy="711"/>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4" name="Group 35">
            <a:extLst>
              <a:ext uri="{FF2B5EF4-FFF2-40B4-BE49-F238E27FC236}">
                <a16:creationId xmlns:a16="http://schemas.microsoft.com/office/drawing/2014/main" id="{3AD5A998-8936-4CFB-4FAA-DB0259F21F53}"/>
              </a:ext>
            </a:extLst>
          </p:cNvPr>
          <p:cNvGrpSpPr>
            <a:grpSpLocks/>
          </p:cNvGrpSpPr>
          <p:nvPr/>
        </p:nvGrpSpPr>
        <p:grpSpPr bwMode="auto">
          <a:xfrm>
            <a:off x="1828800" y="3006725"/>
            <a:ext cx="7107238" cy="1908175"/>
            <a:chOff x="1152" y="1894"/>
            <a:chExt cx="4477" cy="1202"/>
          </a:xfrm>
        </p:grpSpPr>
        <p:sp>
          <p:nvSpPr>
            <p:cNvPr id="8212" name="Text Box 11">
              <a:extLst>
                <a:ext uri="{FF2B5EF4-FFF2-40B4-BE49-F238E27FC236}">
                  <a16:creationId xmlns:a16="http://schemas.microsoft.com/office/drawing/2014/main" id="{4F80D93E-757C-5F8D-B199-DE40189EA8EC}"/>
                </a:ext>
              </a:extLst>
            </p:cNvPr>
            <p:cNvSpPr txBox="1">
              <a:spLocks noChangeArrowheads="1"/>
            </p:cNvSpPr>
            <p:nvPr/>
          </p:nvSpPr>
          <p:spPr bwMode="auto">
            <a:xfrm>
              <a:off x="1152" y="2865"/>
              <a:ext cx="836" cy="2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論文の要約</a:t>
              </a:r>
            </a:p>
          </p:txBody>
        </p:sp>
        <p:sp>
          <p:nvSpPr>
            <p:cNvPr id="8213" name="AutoShape 18">
              <a:extLst>
                <a:ext uri="{FF2B5EF4-FFF2-40B4-BE49-F238E27FC236}">
                  <a16:creationId xmlns:a16="http://schemas.microsoft.com/office/drawing/2014/main" id="{88CD1536-1E27-156A-2953-B4D310D852C2}"/>
                </a:ext>
              </a:extLst>
            </p:cNvPr>
            <p:cNvSpPr>
              <a:spLocks noChangeArrowheads="1"/>
            </p:cNvSpPr>
            <p:nvPr/>
          </p:nvSpPr>
          <p:spPr bwMode="auto">
            <a:xfrm>
              <a:off x="2434" y="1894"/>
              <a:ext cx="3195" cy="427"/>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14" name="Line 20">
              <a:extLst>
                <a:ext uri="{FF2B5EF4-FFF2-40B4-BE49-F238E27FC236}">
                  <a16:creationId xmlns:a16="http://schemas.microsoft.com/office/drawing/2014/main" id="{11DA9F05-3140-F1BF-BFB1-011759D1215D}"/>
                </a:ext>
              </a:extLst>
            </p:cNvPr>
            <p:cNvSpPr>
              <a:spLocks noChangeShapeType="1"/>
            </p:cNvSpPr>
            <p:nvPr/>
          </p:nvSpPr>
          <p:spPr bwMode="auto">
            <a:xfrm flipV="1">
              <a:off x="1997" y="2203"/>
              <a:ext cx="454" cy="739"/>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5" name="Group 32">
            <a:extLst>
              <a:ext uri="{FF2B5EF4-FFF2-40B4-BE49-F238E27FC236}">
                <a16:creationId xmlns:a16="http://schemas.microsoft.com/office/drawing/2014/main" id="{FBBF51AC-12D4-B379-490D-C51C822768FD}"/>
              </a:ext>
            </a:extLst>
          </p:cNvPr>
          <p:cNvGrpSpPr>
            <a:grpSpLocks/>
          </p:cNvGrpSpPr>
          <p:nvPr/>
        </p:nvGrpSpPr>
        <p:grpSpPr bwMode="auto">
          <a:xfrm>
            <a:off x="1382713" y="1301750"/>
            <a:ext cx="3035300" cy="504825"/>
            <a:chOff x="871" y="820"/>
            <a:chExt cx="1912" cy="318"/>
          </a:xfrm>
        </p:grpSpPr>
        <p:sp>
          <p:nvSpPr>
            <p:cNvPr id="8209" name="Text Box 5">
              <a:extLst>
                <a:ext uri="{FF2B5EF4-FFF2-40B4-BE49-F238E27FC236}">
                  <a16:creationId xmlns:a16="http://schemas.microsoft.com/office/drawing/2014/main" id="{F4EB3CBD-32CE-B90B-BA26-5FA1AD0F8D70}"/>
                </a:ext>
              </a:extLst>
            </p:cNvPr>
            <p:cNvSpPr txBox="1">
              <a:spLocks noChangeArrowheads="1"/>
            </p:cNvSpPr>
            <p:nvPr/>
          </p:nvSpPr>
          <p:spPr bwMode="auto">
            <a:xfrm>
              <a:off x="871" y="820"/>
              <a:ext cx="692" cy="2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論文番号</a:t>
              </a:r>
            </a:p>
          </p:txBody>
        </p:sp>
        <p:sp>
          <p:nvSpPr>
            <p:cNvPr id="8210" name="Line 12">
              <a:extLst>
                <a:ext uri="{FF2B5EF4-FFF2-40B4-BE49-F238E27FC236}">
                  <a16:creationId xmlns:a16="http://schemas.microsoft.com/office/drawing/2014/main" id="{A5C88459-584C-CB39-9CFA-4D0D1A171442}"/>
                </a:ext>
              </a:extLst>
            </p:cNvPr>
            <p:cNvSpPr>
              <a:spLocks noChangeShapeType="1"/>
            </p:cNvSpPr>
            <p:nvPr/>
          </p:nvSpPr>
          <p:spPr bwMode="auto">
            <a:xfrm>
              <a:off x="1538" y="948"/>
              <a:ext cx="907" cy="124"/>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11" name="AutoShape 21">
              <a:extLst>
                <a:ext uri="{FF2B5EF4-FFF2-40B4-BE49-F238E27FC236}">
                  <a16:creationId xmlns:a16="http://schemas.microsoft.com/office/drawing/2014/main" id="{A1B44804-92A5-8546-014A-534D7EA98BD3}"/>
                </a:ext>
              </a:extLst>
            </p:cNvPr>
            <p:cNvSpPr>
              <a:spLocks noChangeArrowheads="1"/>
            </p:cNvSpPr>
            <p:nvPr/>
          </p:nvSpPr>
          <p:spPr bwMode="auto">
            <a:xfrm>
              <a:off x="2446" y="1027"/>
              <a:ext cx="337" cy="111"/>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6" name="Group 36">
            <a:extLst>
              <a:ext uri="{FF2B5EF4-FFF2-40B4-BE49-F238E27FC236}">
                <a16:creationId xmlns:a16="http://schemas.microsoft.com/office/drawing/2014/main" id="{03E2B12E-8110-03CC-85E6-F4D1807C8F27}"/>
              </a:ext>
            </a:extLst>
          </p:cNvPr>
          <p:cNvGrpSpPr>
            <a:grpSpLocks/>
          </p:cNvGrpSpPr>
          <p:nvPr/>
        </p:nvGrpSpPr>
        <p:grpSpPr bwMode="auto">
          <a:xfrm>
            <a:off x="1619250" y="3725863"/>
            <a:ext cx="6297613" cy="1847850"/>
            <a:chOff x="1020" y="2347"/>
            <a:chExt cx="3967" cy="1164"/>
          </a:xfrm>
        </p:grpSpPr>
        <p:sp>
          <p:nvSpPr>
            <p:cNvPr id="8206" name="Text Box 6">
              <a:extLst>
                <a:ext uri="{FF2B5EF4-FFF2-40B4-BE49-F238E27FC236}">
                  <a16:creationId xmlns:a16="http://schemas.microsoft.com/office/drawing/2014/main" id="{F82BD45C-E614-105B-7259-591A8AF2B731}"/>
                </a:ext>
              </a:extLst>
            </p:cNvPr>
            <p:cNvSpPr txBox="1">
              <a:spLocks noChangeArrowheads="1"/>
            </p:cNvSpPr>
            <p:nvPr/>
          </p:nvSpPr>
          <p:spPr bwMode="auto">
            <a:xfrm>
              <a:off x="1020" y="3280"/>
              <a:ext cx="950" cy="2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リンクアイコン</a:t>
              </a:r>
            </a:p>
          </p:txBody>
        </p:sp>
        <p:sp>
          <p:nvSpPr>
            <p:cNvPr id="8207" name="Line 13">
              <a:extLst>
                <a:ext uri="{FF2B5EF4-FFF2-40B4-BE49-F238E27FC236}">
                  <a16:creationId xmlns:a16="http://schemas.microsoft.com/office/drawing/2014/main" id="{5C560870-5E6F-90F1-6398-1BDF68AE9EF0}"/>
                </a:ext>
              </a:extLst>
            </p:cNvPr>
            <p:cNvSpPr>
              <a:spLocks noChangeShapeType="1"/>
            </p:cNvSpPr>
            <p:nvPr/>
          </p:nvSpPr>
          <p:spPr bwMode="auto">
            <a:xfrm flipV="1">
              <a:off x="1978" y="2435"/>
              <a:ext cx="472" cy="929"/>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8208" name="AutoShape 22">
              <a:extLst>
                <a:ext uri="{FF2B5EF4-FFF2-40B4-BE49-F238E27FC236}">
                  <a16:creationId xmlns:a16="http://schemas.microsoft.com/office/drawing/2014/main" id="{BF4BDB69-8A0C-5BC8-0C8F-D656A9DA5C49}"/>
                </a:ext>
              </a:extLst>
            </p:cNvPr>
            <p:cNvSpPr>
              <a:spLocks noChangeArrowheads="1"/>
            </p:cNvSpPr>
            <p:nvPr/>
          </p:nvSpPr>
          <p:spPr bwMode="auto">
            <a:xfrm>
              <a:off x="2443" y="2347"/>
              <a:ext cx="2544" cy="141"/>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7" name="Group 37">
            <a:extLst>
              <a:ext uri="{FF2B5EF4-FFF2-40B4-BE49-F238E27FC236}">
                <a16:creationId xmlns:a16="http://schemas.microsoft.com/office/drawing/2014/main" id="{F195E6B6-71C8-C3E8-B807-324D6A353349}"/>
              </a:ext>
            </a:extLst>
          </p:cNvPr>
          <p:cNvGrpSpPr>
            <a:grpSpLocks/>
          </p:cNvGrpSpPr>
          <p:nvPr/>
        </p:nvGrpSpPr>
        <p:grpSpPr bwMode="auto">
          <a:xfrm>
            <a:off x="1993900" y="3981450"/>
            <a:ext cx="6456363" cy="2305050"/>
            <a:chOff x="1256" y="2508"/>
            <a:chExt cx="4067" cy="1452"/>
          </a:xfrm>
        </p:grpSpPr>
        <p:sp>
          <p:nvSpPr>
            <p:cNvPr id="8203" name="Text Box 6">
              <a:extLst>
                <a:ext uri="{FF2B5EF4-FFF2-40B4-BE49-F238E27FC236}">
                  <a16:creationId xmlns:a16="http://schemas.microsoft.com/office/drawing/2014/main" id="{597B344D-4804-86AD-DCA8-08CF7128B2B2}"/>
                </a:ext>
              </a:extLst>
            </p:cNvPr>
            <p:cNvSpPr txBox="1">
              <a:spLocks noChangeArrowheads="1"/>
            </p:cNvSpPr>
            <p:nvPr/>
          </p:nvSpPr>
          <p:spPr bwMode="auto">
            <a:xfrm>
              <a:off x="1256" y="3715"/>
              <a:ext cx="692" cy="23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参考文献</a:t>
              </a:r>
            </a:p>
          </p:txBody>
        </p:sp>
        <p:sp>
          <p:nvSpPr>
            <p:cNvPr id="8204" name="AutoShape 22">
              <a:extLst>
                <a:ext uri="{FF2B5EF4-FFF2-40B4-BE49-F238E27FC236}">
                  <a16:creationId xmlns:a16="http://schemas.microsoft.com/office/drawing/2014/main" id="{3224651B-1F8F-E2FE-469C-A7D0746B828F}"/>
                </a:ext>
              </a:extLst>
            </p:cNvPr>
            <p:cNvSpPr>
              <a:spLocks noChangeArrowheads="1"/>
            </p:cNvSpPr>
            <p:nvPr/>
          </p:nvSpPr>
          <p:spPr bwMode="auto">
            <a:xfrm>
              <a:off x="2428" y="2508"/>
              <a:ext cx="2895" cy="1452"/>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8205" name="Line 13">
              <a:extLst>
                <a:ext uri="{FF2B5EF4-FFF2-40B4-BE49-F238E27FC236}">
                  <a16:creationId xmlns:a16="http://schemas.microsoft.com/office/drawing/2014/main" id="{63F51768-2AE9-1DE6-6880-B54552F53C8B}"/>
                </a:ext>
              </a:extLst>
            </p:cNvPr>
            <p:cNvSpPr>
              <a:spLocks noChangeShapeType="1"/>
            </p:cNvSpPr>
            <p:nvPr/>
          </p:nvSpPr>
          <p:spPr bwMode="auto">
            <a:xfrm flipV="1">
              <a:off x="1947" y="3265"/>
              <a:ext cx="462" cy="528"/>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1000" fill="hold"/>
                                        <p:tgtEl>
                                          <p:spTgt spid="3"/>
                                        </p:tgtEl>
                                        <p:attrNameLst>
                                          <p:attrName>ppt_x</p:attrName>
                                        </p:attrNameLst>
                                      </p:cBhvr>
                                      <p:tavLst>
                                        <p:tav tm="0">
                                          <p:val>
                                            <p:strVal val="#ppt_x"/>
                                          </p:val>
                                        </p:tav>
                                        <p:tav tm="100000">
                                          <p:val>
                                            <p:strVal val="#ppt_x"/>
                                          </p:val>
                                        </p:tav>
                                      </p:tavLst>
                                    </p:anim>
                                    <p:anim calcmode="lin" valueType="num">
                                      <p:cBhvr additive="base">
                                        <p:cTn id="20"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1000" fill="hold"/>
                                        <p:tgtEl>
                                          <p:spTgt spid="4"/>
                                        </p:tgtEl>
                                        <p:attrNameLst>
                                          <p:attrName>ppt_x</p:attrName>
                                        </p:attrNameLst>
                                      </p:cBhvr>
                                      <p:tavLst>
                                        <p:tav tm="0">
                                          <p:val>
                                            <p:strVal val="#ppt_x"/>
                                          </p:val>
                                        </p:tav>
                                        <p:tav tm="100000">
                                          <p:val>
                                            <p:strVal val="#ppt_x"/>
                                          </p:val>
                                        </p:tav>
                                      </p:tavLst>
                                    </p:anim>
                                    <p:anim calcmode="lin" valueType="num">
                                      <p:cBhvr additive="base">
                                        <p:cTn id="2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1000" fill="hold"/>
                                        <p:tgtEl>
                                          <p:spTgt spid="6"/>
                                        </p:tgtEl>
                                        <p:attrNameLst>
                                          <p:attrName>ppt_x</p:attrName>
                                        </p:attrNameLst>
                                      </p:cBhvr>
                                      <p:tavLst>
                                        <p:tav tm="0">
                                          <p:val>
                                            <p:strVal val="#ppt_x"/>
                                          </p:val>
                                        </p:tav>
                                        <p:tav tm="100000">
                                          <p:val>
                                            <p:strVal val="#ppt_x"/>
                                          </p:val>
                                        </p:tav>
                                      </p:tavLst>
                                    </p:anim>
                                    <p:anim calcmode="lin" valueType="num">
                                      <p:cBhvr additive="base">
                                        <p:cTn id="32"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1000" fill="hold"/>
                                        <p:tgtEl>
                                          <p:spTgt spid="7"/>
                                        </p:tgtEl>
                                        <p:attrNameLst>
                                          <p:attrName>ppt_x</p:attrName>
                                        </p:attrNameLst>
                                      </p:cBhvr>
                                      <p:tavLst>
                                        <p:tav tm="0">
                                          <p:val>
                                            <p:strVal val="#ppt_x"/>
                                          </p:val>
                                        </p:tav>
                                        <p:tav tm="100000">
                                          <p:val>
                                            <p:strVal val="#ppt_x"/>
                                          </p:val>
                                        </p:tav>
                                      </p:tavLst>
                                    </p:anim>
                                    <p:anim calcmode="lin" valueType="num">
                                      <p:cBhvr additive="base">
                                        <p:cTn id="3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5">
            <a:extLst>
              <a:ext uri="{FF2B5EF4-FFF2-40B4-BE49-F238E27FC236}">
                <a16:creationId xmlns:a16="http://schemas.microsoft.com/office/drawing/2014/main" id="{96AD5AEF-34C6-0EDD-4621-EC1A1C34D5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B350B086-7DFB-4052-B7C1-B24A676CF734}" type="slidenum">
              <a:rPr lang="en-US" altLang="ja-JP" sz="1600">
                <a:latin typeface="Arial Black" panose="020B0A04020102020204" pitchFamily="34" charset="0"/>
              </a:rPr>
              <a:pPr eaLnBrk="1" hangingPunct="1"/>
              <a:t>8</a:t>
            </a:fld>
            <a:endParaRPr lang="en-US" altLang="ja-JP" sz="1600">
              <a:latin typeface="Arial Black" panose="020B0A04020102020204" pitchFamily="34" charset="0"/>
            </a:endParaRPr>
          </a:p>
        </p:txBody>
      </p:sp>
      <p:sp>
        <p:nvSpPr>
          <p:cNvPr id="9219" name="Rectangle 2">
            <a:extLst>
              <a:ext uri="{FF2B5EF4-FFF2-40B4-BE49-F238E27FC236}">
                <a16:creationId xmlns:a16="http://schemas.microsoft.com/office/drawing/2014/main" id="{C589B65C-FD64-88B1-CE4A-DF13E335968B}"/>
              </a:ext>
            </a:extLst>
          </p:cNvPr>
          <p:cNvSpPr>
            <a:spLocks noGrp="1" noChangeArrowheads="1"/>
          </p:cNvSpPr>
          <p:nvPr>
            <p:ph type="title"/>
          </p:nvPr>
        </p:nvSpPr>
        <p:spPr/>
        <p:txBody>
          <a:bodyPr/>
          <a:lstStyle/>
          <a:p>
            <a:pPr eaLnBrk="1" hangingPunct="1"/>
            <a:r>
              <a:rPr lang="en-US" altLang="ja-JP"/>
              <a:t>4.1. </a:t>
            </a:r>
            <a:r>
              <a:rPr lang="ja-JP" altLang="en-US"/>
              <a:t>検索方法・その１</a:t>
            </a:r>
          </a:p>
        </p:txBody>
      </p:sp>
      <p:sp>
        <p:nvSpPr>
          <p:cNvPr id="9220" name="Rectangle 3">
            <a:extLst>
              <a:ext uri="{FF2B5EF4-FFF2-40B4-BE49-F238E27FC236}">
                <a16:creationId xmlns:a16="http://schemas.microsoft.com/office/drawing/2014/main" id="{821EEC8C-4C11-6B31-9539-328AA160CF13}"/>
              </a:ext>
            </a:extLst>
          </p:cNvPr>
          <p:cNvSpPr>
            <a:spLocks noGrp="1" noChangeArrowheads="1"/>
          </p:cNvSpPr>
          <p:nvPr>
            <p:ph type="body" idx="1"/>
          </p:nvPr>
        </p:nvSpPr>
        <p:spPr/>
        <p:txBody>
          <a:bodyPr/>
          <a:lstStyle/>
          <a:p>
            <a:pPr eaLnBrk="1" hangingPunct="1"/>
            <a:r>
              <a:rPr lang="ja-JP" altLang="en-US"/>
              <a:t>テーマ：アトルバスタチンによる高コレステロール血症の治療</a:t>
            </a:r>
          </a:p>
        </p:txBody>
      </p:sp>
      <p:sp>
        <p:nvSpPr>
          <p:cNvPr id="9221" name="Text Box 5">
            <a:extLst>
              <a:ext uri="{FF2B5EF4-FFF2-40B4-BE49-F238E27FC236}">
                <a16:creationId xmlns:a16="http://schemas.microsoft.com/office/drawing/2014/main" id="{D16ACFAE-71D0-67D1-A287-84C40C9A2125}"/>
              </a:ext>
            </a:extLst>
          </p:cNvPr>
          <p:cNvSpPr txBox="1">
            <a:spLocks noChangeArrowheads="1"/>
          </p:cNvSpPr>
          <p:nvPr/>
        </p:nvSpPr>
        <p:spPr bwMode="auto">
          <a:xfrm>
            <a:off x="1604963" y="2425700"/>
            <a:ext cx="6356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「アトルバスタチン」と「高コレステロール血症」をキーワードにして</a:t>
            </a:r>
          </a:p>
          <a:p>
            <a:pPr eaLnBrk="1" hangingPunct="1"/>
            <a:r>
              <a:rPr lang="ja-JP" altLang="en-US" sz="1800"/>
              <a:t>検索します。</a:t>
            </a:r>
          </a:p>
        </p:txBody>
      </p:sp>
      <p:sp>
        <p:nvSpPr>
          <p:cNvPr id="9222" name="Text Box 6">
            <a:extLst>
              <a:ext uri="{FF2B5EF4-FFF2-40B4-BE49-F238E27FC236}">
                <a16:creationId xmlns:a16="http://schemas.microsoft.com/office/drawing/2014/main" id="{C604FF07-6335-FB10-B099-B73CB00C65D1}"/>
              </a:ext>
            </a:extLst>
          </p:cNvPr>
          <p:cNvSpPr txBox="1">
            <a:spLocks noChangeArrowheads="1"/>
          </p:cNvSpPr>
          <p:nvPr/>
        </p:nvSpPr>
        <p:spPr bwMode="auto">
          <a:xfrm>
            <a:off x="1754188" y="5661025"/>
            <a:ext cx="60563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この検索をもっと精度が高く、目的にマッチした検索にします。</a:t>
            </a:r>
          </a:p>
        </p:txBody>
      </p:sp>
      <p:pic>
        <p:nvPicPr>
          <p:cNvPr id="9223" name="Picture 8">
            <a:extLst>
              <a:ext uri="{FF2B5EF4-FFF2-40B4-BE49-F238E27FC236}">
                <a16:creationId xmlns:a16="http://schemas.microsoft.com/office/drawing/2014/main" id="{B60647C7-D844-7136-4FC1-8E2F4EA16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763" y="3178175"/>
            <a:ext cx="7208837" cy="246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lgn="ctr">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4">
            <a:extLst>
              <a:ext uri="{FF2B5EF4-FFF2-40B4-BE49-F238E27FC236}">
                <a16:creationId xmlns:a16="http://schemas.microsoft.com/office/drawing/2014/main" id="{781501E2-C05B-9A8D-AB42-CFFA3356788C}"/>
              </a:ext>
            </a:extLst>
          </p:cNvPr>
          <p:cNvGrpSpPr>
            <a:grpSpLocks/>
          </p:cNvGrpSpPr>
          <p:nvPr/>
        </p:nvGrpSpPr>
        <p:grpSpPr bwMode="auto">
          <a:xfrm>
            <a:off x="220663" y="3906838"/>
            <a:ext cx="6610350" cy="1354137"/>
            <a:chOff x="139" y="2461"/>
            <a:chExt cx="4164" cy="853"/>
          </a:xfrm>
        </p:grpSpPr>
        <p:pic>
          <p:nvPicPr>
            <p:cNvPr id="10270" name="Picture 32">
              <a:extLst>
                <a:ext uri="{FF2B5EF4-FFF2-40B4-BE49-F238E27FC236}">
                  <a16:creationId xmlns:a16="http://schemas.microsoft.com/office/drawing/2014/main" id="{A4811AAA-2665-9744-10D3-5938C9F276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 y="2765"/>
              <a:ext cx="4164" cy="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1" name="Line 37">
              <a:extLst>
                <a:ext uri="{FF2B5EF4-FFF2-40B4-BE49-F238E27FC236}">
                  <a16:creationId xmlns:a16="http://schemas.microsoft.com/office/drawing/2014/main" id="{55A6904D-982B-97F0-1485-80DF694AC36B}"/>
                </a:ext>
              </a:extLst>
            </p:cNvPr>
            <p:cNvSpPr>
              <a:spLocks noChangeShapeType="1"/>
            </p:cNvSpPr>
            <p:nvPr/>
          </p:nvSpPr>
          <p:spPr bwMode="auto">
            <a:xfrm flipH="1">
              <a:off x="3097" y="2461"/>
              <a:ext cx="644" cy="286"/>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10243" name="スライド番号プレースホルダ 4">
            <a:extLst>
              <a:ext uri="{FF2B5EF4-FFF2-40B4-BE49-F238E27FC236}">
                <a16:creationId xmlns:a16="http://schemas.microsoft.com/office/drawing/2014/main" id="{68E6F5F9-F838-1B57-D8B8-64988DC3353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fld id="{CCEEEE96-6901-4126-A1F0-FAECE20BA429}" type="slidenum">
              <a:rPr lang="en-US" altLang="ja-JP" sz="1600">
                <a:latin typeface="Arial Black" panose="020B0A04020102020204" pitchFamily="34" charset="0"/>
              </a:rPr>
              <a:pPr eaLnBrk="1" hangingPunct="1"/>
              <a:t>9</a:t>
            </a:fld>
            <a:endParaRPr lang="en-US" altLang="ja-JP" sz="1600">
              <a:latin typeface="Arial Black" panose="020B0A04020102020204" pitchFamily="34" charset="0"/>
            </a:endParaRPr>
          </a:p>
        </p:txBody>
      </p:sp>
      <p:sp>
        <p:nvSpPr>
          <p:cNvPr id="10244" name="Rectangle 2">
            <a:extLst>
              <a:ext uri="{FF2B5EF4-FFF2-40B4-BE49-F238E27FC236}">
                <a16:creationId xmlns:a16="http://schemas.microsoft.com/office/drawing/2014/main" id="{0E972266-B8BF-9C19-83A8-746937967FDF}"/>
              </a:ext>
            </a:extLst>
          </p:cNvPr>
          <p:cNvSpPr>
            <a:spLocks noGrp="1" noChangeArrowheads="1"/>
          </p:cNvSpPr>
          <p:nvPr>
            <p:ph type="title"/>
          </p:nvPr>
        </p:nvSpPr>
        <p:spPr>
          <a:xfrm>
            <a:off x="457200" y="274638"/>
            <a:ext cx="8229600" cy="944562"/>
          </a:xfrm>
        </p:spPr>
        <p:txBody>
          <a:bodyPr/>
          <a:lstStyle/>
          <a:p>
            <a:pPr eaLnBrk="1" hangingPunct="1"/>
            <a:r>
              <a:rPr lang="en-US" altLang="ja-JP"/>
              <a:t>4.1.1.&lt;</a:t>
            </a:r>
            <a:r>
              <a:rPr lang="ja-JP" altLang="en-US"/>
              <a:t>シソーラス</a:t>
            </a:r>
            <a:r>
              <a:rPr lang="en-US" altLang="ja-JP"/>
              <a:t>&gt;</a:t>
            </a:r>
            <a:r>
              <a:rPr lang="ja-JP" altLang="en-US"/>
              <a:t>で件数を操作</a:t>
            </a:r>
          </a:p>
        </p:txBody>
      </p:sp>
      <p:sp>
        <p:nvSpPr>
          <p:cNvPr id="10245" name="Text Box 12">
            <a:extLst>
              <a:ext uri="{FF2B5EF4-FFF2-40B4-BE49-F238E27FC236}">
                <a16:creationId xmlns:a16="http://schemas.microsoft.com/office/drawing/2014/main" id="{876C55AA-DD98-EBC7-CFB4-D2967BBE08AF}"/>
              </a:ext>
            </a:extLst>
          </p:cNvPr>
          <p:cNvSpPr txBox="1">
            <a:spLocks noChangeArrowheads="1"/>
          </p:cNvSpPr>
          <p:nvPr/>
        </p:nvSpPr>
        <p:spPr bwMode="auto">
          <a:xfrm>
            <a:off x="1619250" y="1098550"/>
            <a:ext cx="57419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800"/>
              <a:t>統制語から広い意味の用語</a:t>
            </a:r>
            <a:r>
              <a:rPr lang="en-US" altLang="ja-JP" sz="1800"/>
              <a:t>(</a:t>
            </a:r>
            <a:r>
              <a:rPr lang="ja-JP" altLang="en-US" sz="1800"/>
              <a:t>上位語</a:t>
            </a:r>
            <a:r>
              <a:rPr lang="en-US" altLang="ja-JP" sz="1800"/>
              <a:t>)</a:t>
            </a:r>
            <a:r>
              <a:rPr lang="ja-JP" altLang="en-US" sz="1800"/>
              <a:t>を使うと件数が増え、</a:t>
            </a:r>
          </a:p>
          <a:p>
            <a:pPr eaLnBrk="1" hangingPunct="1"/>
            <a:r>
              <a:rPr lang="ja-JP" altLang="en-US" sz="1800"/>
              <a:t>狭い意味の用語</a:t>
            </a:r>
            <a:r>
              <a:rPr lang="en-US" altLang="ja-JP" sz="1800"/>
              <a:t>(</a:t>
            </a:r>
            <a:r>
              <a:rPr lang="ja-JP" altLang="en-US" sz="1800"/>
              <a:t>下位語</a:t>
            </a:r>
            <a:r>
              <a:rPr lang="en-US" altLang="ja-JP" sz="1800"/>
              <a:t>)</a:t>
            </a:r>
            <a:r>
              <a:rPr lang="ja-JP" altLang="en-US" sz="1800"/>
              <a:t>を使うと件数が減ります。</a:t>
            </a:r>
          </a:p>
        </p:txBody>
      </p:sp>
      <p:grpSp>
        <p:nvGrpSpPr>
          <p:cNvPr id="4" name="Group 33">
            <a:extLst>
              <a:ext uri="{FF2B5EF4-FFF2-40B4-BE49-F238E27FC236}">
                <a16:creationId xmlns:a16="http://schemas.microsoft.com/office/drawing/2014/main" id="{D25DF597-AE1F-8B14-04FD-C96CB0591811}"/>
              </a:ext>
            </a:extLst>
          </p:cNvPr>
          <p:cNvGrpSpPr>
            <a:grpSpLocks/>
          </p:cNvGrpSpPr>
          <p:nvPr/>
        </p:nvGrpSpPr>
        <p:grpSpPr bwMode="auto">
          <a:xfrm>
            <a:off x="3905250" y="2776538"/>
            <a:ext cx="4779963" cy="1041400"/>
            <a:chOff x="2460" y="1749"/>
            <a:chExt cx="3011" cy="656"/>
          </a:xfrm>
        </p:grpSpPr>
        <p:pic>
          <p:nvPicPr>
            <p:cNvPr id="10268" name="Picture 46">
              <a:extLst>
                <a:ext uri="{FF2B5EF4-FFF2-40B4-BE49-F238E27FC236}">
                  <a16:creationId xmlns:a16="http://schemas.microsoft.com/office/drawing/2014/main" id="{8F6225D6-EF5A-F78A-44CE-413C4FC6CC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9" y="1749"/>
              <a:ext cx="2552" cy="656"/>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269" name="Line 32">
              <a:extLst>
                <a:ext uri="{FF2B5EF4-FFF2-40B4-BE49-F238E27FC236}">
                  <a16:creationId xmlns:a16="http://schemas.microsoft.com/office/drawing/2014/main" id="{80EAEB97-5FA4-DDFE-E14A-B245988C2058}"/>
                </a:ext>
              </a:extLst>
            </p:cNvPr>
            <p:cNvSpPr>
              <a:spLocks noChangeShapeType="1"/>
            </p:cNvSpPr>
            <p:nvPr/>
          </p:nvSpPr>
          <p:spPr bwMode="auto">
            <a:xfrm flipV="1">
              <a:off x="2460" y="1803"/>
              <a:ext cx="454" cy="9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sp>
        <p:nvSpPr>
          <p:cNvPr id="22539" name="AutoShape 19">
            <a:extLst>
              <a:ext uri="{FF2B5EF4-FFF2-40B4-BE49-F238E27FC236}">
                <a16:creationId xmlns:a16="http://schemas.microsoft.com/office/drawing/2014/main" id="{FC4DAFCA-706A-26EF-DA89-76D78FACC3E1}"/>
              </a:ext>
            </a:extLst>
          </p:cNvPr>
          <p:cNvSpPr>
            <a:spLocks noChangeArrowheads="1"/>
          </p:cNvSpPr>
          <p:nvPr/>
        </p:nvSpPr>
        <p:spPr bwMode="auto">
          <a:xfrm>
            <a:off x="409575" y="4743450"/>
            <a:ext cx="935038" cy="358775"/>
          </a:xfrm>
          <a:prstGeom prst="wedgeEllipseCallout">
            <a:avLst>
              <a:gd name="adj1" fmla="val 61884"/>
              <a:gd name="adj2" fmla="val -64602"/>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nvGrpSpPr>
          <p:cNvPr id="10248" name="Group 29">
            <a:extLst>
              <a:ext uri="{FF2B5EF4-FFF2-40B4-BE49-F238E27FC236}">
                <a16:creationId xmlns:a16="http://schemas.microsoft.com/office/drawing/2014/main" id="{49892608-1B51-20DD-D316-4F74F261D18B}"/>
              </a:ext>
            </a:extLst>
          </p:cNvPr>
          <p:cNvGrpSpPr>
            <a:grpSpLocks/>
          </p:cNvGrpSpPr>
          <p:nvPr/>
        </p:nvGrpSpPr>
        <p:grpSpPr bwMode="auto">
          <a:xfrm>
            <a:off x="365125" y="1792288"/>
            <a:ext cx="8351838" cy="801687"/>
            <a:chOff x="221" y="1155"/>
            <a:chExt cx="5261" cy="505"/>
          </a:xfrm>
        </p:grpSpPr>
        <p:grpSp>
          <p:nvGrpSpPr>
            <p:cNvPr id="10264" name="Group 28">
              <a:extLst>
                <a:ext uri="{FF2B5EF4-FFF2-40B4-BE49-F238E27FC236}">
                  <a16:creationId xmlns:a16="http://schemas.microsoft.com/office/drawing/2014/main" id="{CF00E2C2-476A-9C20-8ED8-E4411D014864}"/>
                </a:ext>
              </a:extLst>
            </p:cNvPr>
            <p:cNvGrpSpPr>
              <a:grpSpLocks/>
            </p:cNvGrpSpPr>
            <p:nvPr/>
          </p:nvGrpSpPr>
          <p:grpSpPr bwMode="auto">
            <a:xfrm>
              <a:off x="221" y="1155"/>
              <a:ext cx="5261" cy="499"/>
              <a:chOff x="204" y="1389"/>
              <a:chExt cx="5261" cy="499"/>
            </a:xfrm>
          </p:grpSpPr>
          <p:sp>
            <p:nvSpPr>
              <p:cNvPr id="10266" name="Rectangle 28">
                <a:extLst>
                  <a:ext uri="{FF2B5EF4-FFF2-40B4-BE49-F238E27FC236}">
                    <a16:creationId xmlns:a16="http://schemas.microsoft.com/office/drawing/2014/main" id="{629246C2-8B41-6DE0-6EB0-48BE263BA5B4}"/>
                  </a:ext>
                </a:extLst>
              </p:cNvPr>
              <p:cNvSpPr>
                <a:spLocks noChangeArrowheads="1"/>
              </p:cNvSpPr>
              <p:nvPr/>
            </p:nvSpPr>
            <p:spPr bwMode="auto">
              <a:xfrm>
                <a:off x="204" y="1389"/>
                <a:ext cx="5261" cy="4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267" name="Text Box 13">
                <a:extLst>
                  <a:ext uri="{FF2B5EF4-FFF2-40B4-BE49-F238E27FC236}">
                    <a16:creationId xmlns:a16="http://schemas.microsoft.com/office/drawing/2014/main" id="{1F24B92A-1861-BF54-9BB8-E1FA273AA85A}"/>
                  </a:ext>
                </a:extLst>
              </p:cNvPr>
              <p:cNvSpPr txBox="1">
                <a:spLocks noChangeArrowheads="1"/>
              </p:cNvSpPr>
              <p:nvPr/>
            </p:nvSpPr>
            <p:spPr bwMode="auto">
              <a:xfrm>
                <a:off x="266" y="1451"/>
                <a:ext cx="1390"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高コレステロール血症の</a:t>
                </a:r>
              </a:p>
              <a:p>
                <a:pPr eaLnBrk="1" hangingPunct="1"/>
                <a:r>
                  <a:rPr lang="ja-JP" altLang="en-US"/>
                  <a:t>統制語の階層を調べます。</a:t>
                </a:r>
              </a:p>
            </p:txBody>
          </p:sp>
        </p:grpSp>
        <p:pic>
          <p:nvPicPr>
            <p:cNvPr id="10265" name="Picture 44">
              <a:extLst>
                <a:ext uri="{FF2B5EF4-FFF2-40B4-BE49-F238E27FC236}">
                  <a16:creationId xmlns:a16="http://schemas.microsoft.com/office/drawing/2014/main" id="{AE4F8207-C05A-70E7-7295-10E5407537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1" y="1164"/>
              <a:ext cx="3719" cy="496"/>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grpSp>
      <p:grpSp>
        <p:nvGrpSpPr>
          <p:cNvPr id="7" name="Group 51">
            <a:extLst>
              <a:ext uri="{FF2B5EF4-FFF2-40B4-BE49-F238E27FC236}">
                <a16:creationId xmlns:a16="http://schemas.microsoft.com/office/drawing/2014/main" id="{D2D56E5D-1090-EA2B-758A-2F0CDC2A21A7}"/>
              </a:ext>
            </a:extLst>
          </p:cNvPr>
          <p:cNvGrpSpPr>
            <a:grpSpLocks/>
          </p:cNvGrpSpPr>
          <p:nvPr/>
        </p:nvGrpSpPr>
        <p:grpSpPr bwMode="auto">
          <a:xfrm>
            <a:off x="315913" y="2593975"/>
            <a:ext cx="3614737" cy="1633538"/>
            <a:chOff x="198" y="1884"/>
            <a:chExt cx="2277" cy="1029"/>
          </a:xfrm>
        </p:grpSpPr>
        <p:pic>
          <p:nvPicPr>
            <p:cNvPr id="10262" name="Picture 45">
              <a:extLst>
                <a:ext uri="{FF2B5EF4-FFF2-40B4-BE49-F238E27FC236}">
                  <a16:creationId xmlns:a16="http://schemas.microsoft.com/office/drawing/2014/main" id="{0274A18D-3007-FF65-08A9-126AF09557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 y="2000"/>
              <a:ext cx="2277" cy="913"/>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263" name="Line 30">
              <a:extLst>
                <a:ext uri="{FF2B5EF4-FFF2-40B4-BE49-F238E27FC236}">
                  <a16:creationId xmlns:a16="http://schemas.microsoft.com/office/drawing/2014/main" id="{9BC7C915-A508-F0C0-1341-4CA60776C262}"/>
                </a:ext>
              </a:extLst>
            </p:cNvPr>
            <p:cNvSpPr>
              <a:spLocks noChangeShapeType="1"/>
            </p:cNvSpPr>
            <p:nvPr/>
          </p:nvSpPr>
          <p:spPr bwMode="auto">
            <a:xfrm flipH="1">
              <a:off x="1746" y="1884"/>
              <a:ext cx="242" cy="140"/>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8" name="Group 31">
            <a:extLst>
              <a:ext uri="{FF2B5EF4-FFF2-40B4-BE49-F238E27FC236}">
                <a16:creationId xmlns:a16="http://schemas.microsoft.com/office/drawing/2014/main" id="{E3F9BE38-3102-913B-67FF-2AA82F7FAC66}"/>
              </a:ext>
            </a:extLst>
          </p:cNvPr>
          <p:cNvGrpSpPr>
            <a:grpSpLocks/>
          </p:cNvGrpSpPr>
          <p:nvPr/>
        </p:nvGrpSpPr>
        <p:grpSpPr bwMode="auto">
          <a:xfrm>
            <a:off x="7305675" y="2846388"/>
            <a:ext cx="1285875" cy="708025"/>
            <a:chOff x="4602" y="1793"/>
            <a:chExt cx="810" cy="446"/>
          </a:xfrm>
        </p:grpSpPr>
        <p:sp>
          <p:nvSpPr>
            <p:cNvPr id="10260" name="Text Box 43">
              <a:extLst>
                <a:ext uri="{FF2B5EF4-FFF2-40B4-BE49-F238E27FC236}">
                  <a16:creationId xmlns:a16="http://schemas.microsoft.com/office/drawing/2014/main" id="{2FA10AEE-743C-8274-03AF-E44956B762DF}"/>
                </a:ext>
              </a:extLst>
            </p:cNvPr>
            <p:cNvSpPr txBox="1">
              <a:spLocks noChangeArrowheads="1"/>
            </p:cNvSpPr>
            <p:nvPr/>
          </p:nvSpPr>
          <p:spPr bwMode="auto">
            <a:xfrm>
              <a:off x="4640" y="1793"/>
              <a:ext cx="77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上位語を採用</a:t>
              </a:r>
            </a:p>
          </p:txBody>
        </p:sp>
        <p:sp>
          <p:nvSpPr>
            <p:cNvPr id="10261" name="Line 32">
              <a:extLst>
                <a:ext uri="{FF2B5EF4-FFF2-40B4-BE49-F238E27FC236}">
                  <a16:creationId xmlns:a16="http://schemas.microsoft.com/office/drawing/2014/main" id="{AA86C4B9-EC49-148B-8801-93935D849994}"/>
                </a:ext>
              </a:extLst>
            </p:cNvPr>
            <p:cNvSpPr>
              <a:spLocks noChangeShapeType="1"/>
            </p:cNvSpPr>
            <p:nvPr/>
          </p:nvSpPr>
          <p:spPr bwMode="auto">
            <a:xfrm flipH="1">
              <a:off x="4602" y="2012"/>
              <a:ext cx="431" cy="227"/>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grpSp>
        <p:nvGrpSpPr>
          <p:cNvPr id="9" name="Group 35">
            <a:extLst>
              <a:ext uri="{FF2B5EF4-FFF2-40B4-BE49-F238E27FC236}">
                <a16:creationId xmlns:a16="http://schemas.microsoft.com/office/drawing/2014/main" id="{0B21326C-37F4-AE0B-A262-32541C774B26}"/>
              </a:ext>
            </a:extLst>
          </p:cNvPr>
          <p:cNvGrpSpPr>
            <a:grpSpLocks/>
          </p:cNvGrpSpPr>
          <p:nvPr/>
        </p:nvGrpSpPr>
        <p:grpSpPr bwMode="auto">
          <a:xfrm>
            <a:off x="303213" y="5287963"/>
            <a:ext cx="8315325" cy="1382712"/>
            <a:chOff x="191" y="3331"/>
            <a:chExt cx="5238" cy="871"/>
          </a:xfrm>
        </p:grpSpPr>
        <p:sp>
          <p:nvSpPr>
            <p:cNvPr id="10255" name="Rectangle 41">
              <a:extLst>
                <a:ext uri="{FF2B5EF4-FFF2-40B4-BE49-F238E27FC236}">
                  <a16:creationId xmlns:a16="http://schemas.microsoft.com/office/drawing/2014/main" id="{18095B44-26A8-D845-8840-04C5822BEBBA}"/>
                </a:ext>
              </a:extLst>
            </p:cNvPr>
            <p:cNvSpPr>
              <a:spLocks noChangeArrowheads="1"/>
            </p:cNvSpPr>
            <p:nvPr/>
          </p:nvSpPr>
          <p:spPr bwMode="auto">
            <a:xfrm>
              <a:off x="213" y="3346"/>
              <a:ext cx="5216" cy="84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256" name="Text Box 20">
              <a:extLst>
                <a:ext uri="{FF2B5EF4-FFF2-40B4-BE49-F238E27FC236}">
                  <a16:creationId xmlns:a16="http://schemas.microsoft.com/office/drawing/2014/main" id="{EF22C1F1-1AB7-C05F-ECCD-39863E7BDCBC}"/>
                </a:ext>
              </a:extLst>
            </p:cNvPr>
            <p:cNvSpPr txBox="1">
              <a:spLocks noChangeArrowheads="1"/>
            </p:cNvSpPr>
            <p:nvPr/>
          </p:nvSpPr>
          <p:spPr bwMode="auto">
            <a:xfrm>
              <a:off x="204" y="3692"/>
              <a:ext cx="1679"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脂質異常症を上位語の</a:t>
              </a:r>
            </a:p>
            <a:p>
              <a:pPr eaLnBrk="1" hangingPunct="1"/>
              <a:r>
                <a:rPr lang="ja-JP" altLang="en-US"/>
                <a:t>高脂質血症にして検索した結果、</a:t>
              </a:r>
            </a:p>
            <a:p>
              <a:pPr eaLnBrk="1" hangingPunct="1"/>
              <a:r>
                <a:rPr lang="ja-JP" altLang="en-US"/>
                <a:t>件数が増えました。</a:t>
              </a:r>
            </a:p>
          </p:txBody>
        </p:sp>
        <p:sp>
          <p:nvSpPr>
            <p:cNvPr id="10257" name="Line 39">
              <a:extLst>
                <a:ext uri="{FF2B5EF4-FFF2-40B4-BE49-F238E27FC236}">
                  <a16:creationId xmlns:a16="http://schemas.microsoft.com/office/drawing/2014/main" id="{E1614DF9-AB3E-956A-3611-76AD12CD5380}"/>
                </a:ext>
              </a:extLst>
            </p:cNvPr>
            <p:cNvSpPr>
              <a:spLocks noChangeShapeType="1"/>
            </p:cNvSpPr>
            <p:nvPr/>
          </p:nvSpPr>
          <p:spPr bwMode="auto">
            <a:xfrm>
              <a:off x="1696" y="3378"/>
              <a:ext cx="282" cy="595"/>
            </a:xfrm>
            <a:prstGeom prst="line">
              <a:avLst/>
            </a:prstGeom>
            <a:noFill/>
            <a:ln w="762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pic>
          <p:nvPicPr>
            <p:cNvPr id="10258" name="Picture 48">
              <a:extLst>
                <a:ext uri="{FF2B5EF4-FFF2-40B4-BE49-F238E27FC236}">
                  <a16:creationId xmlns:a16="http://schemas.microsoft.com/office/drawing/2014/main" id="{DD04D473-4A89-54D1-6CD1-07066B898F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7" y="3386"/>
              <a:ext cx="3436" cy="816"/>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259" name="Text Box 18">
              <a:extLst>
                <a:ext uri="{FF2B5EF4-FFF2-40B4-BE49-F238E27FC236}">
                  <a16:creationId xmlns:a16="http://schemas.microsoft.com/office/drawing/2014/main" id="{2891C986-B133-D38F-D7FC-D97921B6BE0C}"/>
                </a:ext>
              </a:extLst>
            </p:cNvPr>
            <p:cNvSpPr txBox="1">
              <a:spLocks noChangeArrowheads="1"/>
            </p:cNvSpPr>
            <p:nvPr/>
          </p:nvSpPr>
          <p:spPr bwMode="auto">
            <a:xfrm>
              <a:off x="191" y="3331"/>
              <a:ext cx="1273"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上位語が検索ボックスに</a:t>
              </a:r>
            </a:p>
            <a:p>
              <a:pPr eaLnBrk="1" hangingPunct="1"/>
              <a:r>
                <a:rPr lang="ja-JP" altLang="en-US"/>
                <a:t>反映されます。</a:t>
              </a:r>
            </a:p>
          </p:txBody>
        </p:sp>
      </p:grpSp>
      <p:grpSp>
        <p:nvGrpSpPr>
          <p:cNvPr id="10" name="Group 30">
            <a:extLst>
              <a:ext uri="{FF2B5EF4-FFF2-40B4-BE49-F238E27FC236}">
                <a16:creationId xmlns:a16="http://schemas.microsoft.com/office/drawing/2014/main" id="{FF31771C-A573-5839-5C3E-A7FBE550A80C}"/>
              </a:ext>
            </a:extLst>
          </p:cNvPr>
          <p:cNvGrpSpPr>
            <a:grpSpLocks/>
          </p:cNvGrpSpPr>
          <p:nvPr/>
        </p:nvGrpSpPr>
        <p:grpSpPr bwMode="auto">
          <a:xfrm>
            <a:off x="393700" y="3449638"/>
            <a:ext cx="2830513" cy="730250"/>
            <a:chOff x="273" y="2374"/>
            <a:chExt cx="1783" cy="460"/>
          </a:xfrm>
        </p:grpSpPr>
        <p:sp>
          <p:nvSpPr>
            <p:cNvPr id="10253" name="Text Box 14">
              <a:extLst>
                <a:ext uri="{FF2B5EF4-FFF2-40B4-BE49-F238E27FC236}">
                  <a16:creationId xmlns:a16="http://schemas.microsoft.com/office/drawing/2014/main" id="{86259440-E163-337B-D50B-6E2B9709116D}"/>
                </a:ext>
              </a:extLst>
            </p:cNvPr>
            <p:cNvSpPr txBox="1">
              <a:spLocks noChangeArrowheads="1"/>
            </p:cNvSpPr>
            <p:nvPr/>
          </p:nvSpPr>
          <p:spPr bwMode="auto">
            <a:xfrm>
              <a:off x="273" y="2374"/>
              <a:ext cx="1005" cy="4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見出し語から目的の用語を探して</a:t>
              </a:r>
            </a:p>
            <a:p>
              <a:pPr eaLnBrk="1" hangingPunct="1"/>
              <a:r>
                <a:rPr lang="ja-JP" altLang="en-US"/>
                <a:t>クリックします。</a:t>
              </a:r>
            </a:p>
          </p:txBody>
        </p:sp>
        <p:sp>
          <p:nvSpPr>
            <p:cNvPr id="10254" name="AutoShape 15">
              <a:extLst>
                <a:ext uri="{FF2B5EF4-FFF2-40B4-BE49-F238E27FC236}">
                  <a16:creationId xmlns:a16="http://schemas.microsoft.com/office/drawing/2014/main" id="{18F79437-0266-4BEA-E6E3-4F95A5A2913C}"/>
                </a:ext>
              </a:extLst>
            </p:cNvPr>
            <p:cNvSpPr>
              <a:spLocks noChangeArrowheads="1"/>
            </p:cNvSpPr>
            <p:nvPr/>
          </p:nvSpPr>
          <p:spPr bwMode="auto">
            <a:xfrm>
              <a:off x="1467" y="2475"/>
              <a:ext cx="589" cy="192"/>
            </a:xfrm>
            <a:prstGeom prst="wedgeEllipseCallout">
              <a:avLst>
                <a:gd name="adj1" fmla="val 1102"/>
                <a:gd name="adj2" fmla="val -101565"/>
              </a:avLst>
            </a:prstGeom>
            <a:solidFill>
              <a:schemeClr val="accent1"/>
            </a:solidFill>
            <a:ln w="9525">
              <a:solidFill>
                <a:schemeClr val="tx1"/>
              </a:solidFill>
              <a:miter lim="800000"/>
              <a:headEnd/>
              <a:tailEnd/>
            </a:ln>
          </p:spPr>
          <p:txBody>
            <a:bodyPr/>
            <a:lstStyle>
              <a:lvl1pPr eaLnBrk="0" hangingPunct="0">
                <a:defRPr kumimoji="1" sz="1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200"/>
                <a:t>クリック</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1000" fill="hold"/>
                                        <p:tgtEl>
                                          <p:spTgt spid="4"/>
                                        </p:tgtEl>
                                        <p:attrNameLst>
                                          <p:attrName>ppt_x</p:attrName>
                                        </p:attrNameLst>
                                      </p:cBhvr>
                                      <p:tavLst>
                                        <p:tav tm="0">
                                          <p:val>
                                            <p:strVal val="#ppt_x"/>
                                          </p:val>
                                        </p:tav>
                                        <p:tav tm="100000">
                                          <p:val>
                                            <p:strVal val="#ppt_x"/>
                                          </p:val>
                                        </p:tav>
                                      </p:tavLst>
                                    </p:anim>
                                    <p:anim calcmode="lin" valueType="num">
                                      <p:cBhvr additive="base">
                                        <p:cTn id="20"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ppt_x"/>
                                          </p:val>
                                        </p:tav>
                                        <p:tav tm="100000">
                                          <p:val>
                                            <p:strVal val="#ppt_x"/>
                                          </p:val>
                                        </p:tav>
                                      </p:tavLst>
                                    </p:anim>
                                    <p:anim calcmode="lin" valueType="num">
                                      <p:cBhvr additive="base">
                                        <p:cTn id="26"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1000" fill="hold"/>
                                        <p:tgtEl>
                                          <p:spTgt spid="3"/>
                                        </p:tgtEl>
                                        <p:attrNameLst>
                                          <p:attrName>ppt_x</p:attrName>
                                        </p:attrNameLst>
                                      </p:cBhvr>
                                      <p:tavLst>
                                        <p:tav tm="0">
                                          <p:val>
                                            <p:strVal val="#ppt_x"/>
                                          </p:val>
                                        </p:tav>
                                        <p:tav tm="100000">
                                          <p:val>
                                            <p:strVal val="#ppt_x"/>
                                          </p:val>
                                        </p:tav>
                                      </p:tavLst>
                                    </p:anim>
                                    <p:anim calcmode="lin" valueType="num">
                                      <p:cBhvr additive="base">
                                        <p:cTn id="32"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2539"/>
                                        </p:tgtEl>
                                        <p:attrNameLst>
                                          <p:attrName>style.visibility</p:attrName>
                                        </p:attrNameLst>
                                      </p:cBhvr>
                                      <p:to>
                                        <p:strVal val="visible"/>
                                      </p:to>
                                    </p:set>
                                    <p:anim calcmode="lin" valueType="num">
                                      <p:cBhvr additive="base">
                                        <p:cTn id="37" dur="1000" fill="hold"/>
                                        <p:tgtEl>
                                          <p:spTgt spid="22539"/>
                                        </p:tgtEl>
                                        <p:attrNameLst>
                                          <p:attrName>ppt_x</p:attrName>
                                        </p:attrNameLst>
                                      </p:cBhvr>
                                      <p:tavLst>
                                        <p:tav tm="0">
                                          <p:val>
                                            <p:strVal val="#ppt_x"/>
                                          </p:val>
                                        </p:tav>
                                        <p:tav tm="100000">
                                          <p:val>
                                            <p:strVal val="#ppt_x"/>
                                          </p:val>
                                        </p:tav>
                                      </p:tavLst>
                                    </p:anim>
                                    <p:anim calcmode="lin" valueType="num">
                                      <p:cBhvr additive="base">
                                        <p:cTn id="38" dur="1000" fill="hold"/>
                                        <p:tgtEl>
                                          <p:spTgt spid="2253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1000" fill="hold"/>
                                        <p:tgtEl>
                                          <p:spTgt spid="9"/>
                                        </p:tgtEl>
                                        <p:attrNameLst>
                                          <p:attrName>ppt_x</p:attrName>
                                        </p:attrNameLst>
                                      </p:cBhvr>
                                      <p:tavLst>
                                        <p:tav tm="0">
                                          <p:val>
                                            <p:strVal val="#ppt_x"/>
                                          </p:val>
                                        </p:tav>
                                        <p:tav tm="100000">
                                          <p:val>
                                            <p:strVal val="#ppt_x"/>
                                          </p:val>
                                        </p:tav>
                                      </p:tavLst>
                                    </p:anim>
                                    <p:anim calcmode="lin" valueType="num">
                                      <p:cBhvr additive="base">
                                        <p:cTn id="44"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9" grpId="0" animBg="1"/>
    </p:bld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1176</TotalTime>
  <Words>1216</Words>
  <Application>Microsoft Office PowerPoint</Application>
  <PresentationFormat>画面に合わせる (4:3)</PresentationFormat>
  <Paragraphs>176</Paragraphs>
  <Slides>17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17</vt:i4>
      </vt:variant>
    </vt:vector>
  </HeadingPairs>
  <TitlesOfParts>
    <vt:vector size="22" baseType="lpstr">
      <vt:lpstr>Arial</vt:lpstr>
      <vt:lpstr>ＭＳ Ｐゴシック</vt:lpstr>
      <vt:lpstr>ＭＳ Ｐ明朝</vt:lpstr>
      <vt:lpstr>Arial Black</vt:lpstr>
      <vt:lpstr>標準デザイン</vt:lpstr>
      <vt:lpstr>医中誌Web利用講習会</vt:lpstr>
      <vt:lpstr>1.医中誌Webとは</vt:lpstr>
      <vt:lpstr>2.医中誌Webへのアクセス方法</vt:lpstr>
      <vt:lpstr>3.1.検索画面</vt:lpstr>
      <vt:lpstr>3.2.検索について</vt:lpstr>
      <vt:lpstr>3.3.検索結果の一覧画面</vt:lpstr>
      <vt:lpstr>3.4.詳細表示画面</vt:lpstr>
      <vt:lpstr>4.1. 検索方法・その１</vt:lpstr>
      <vt:lpstr>4.1.1.&lt;シソーラス&gt;で件数を操作</vt:lpstr>
      <vt:lpstr>4.1.2.&lt;副標目&gt;で絞り込む</vt:lpstr>
      <vt:lpstr>4.1.3. &lt;チェックタグ&gt;で絞り込む</vt:lpstr>
      <vt:lpstr>4.1.4. &lt;研究デザイン&gt;で絞り込む</vt:lpstr>
      <vt:lpstr>4.2.検索方法・その２</vt:lpstr>
      <vt:lpstr>4.2.1. &lt;分類&gt;で絞り込む</vt:lpstr>
      <vt:lpstr>4.2.2. &lt;収載誌名&gt;検索</vt:lpstr>
      <vt:lpstr>4.2.3. &lt;所属機関名&gt;検索</vt:lpstr>
      <vt:lpstr>5.1.クリップボードの活用</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医中誌Web利用講習会</dc:title>
  <dc:creator>丸善株式会社</dc:creator>
  <cp:revision>29</cp:revision>
  <cp:lastPrinted>2010-05-28T01:38:44Z</cp:lastPrinted>
  <dcterms:created xsi:type="dcterms:W3CDTF">2010-05-06T06:52:36Z</dcterms:created>
  <dcterms:modified xsi:type="dcterms:W3CDTF">2024-06-03T02:09:33Z</dcterms:modified>
</cp:coreProperties>
</file>